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56" r:id="rId2"/>
    <p:sldId id="261" r:id="rId3"/>
    <p:sldId id="263" r:id="rId4"/>
    <p:sldId id="262" r:id="rId5"/>
    <p:sldId id="273" r:id="rId6"/>
    <p:sldId id="274" r:id="rId7"/>
    <p:sldId id="277" r:id="rId8"/>
    <p:sldId id="278" r:id="rId9"/>
    <p:sldId id="275" r:id="rId10"/>
    <p:sldId id="276" r:id="rId11"/>
    <p:sldId id="279" r:id="rId12"/>
    <p:sldId id="286" r:id="rId13"/>
    <p:sldId id="285" r:id="rId14"/>
    <p:sldId id="280" r:id="rId15"/>
    <p:sldId id="304" r:id="rId16"/>
    <p:sldId id="305" r:id="rId17"/>
    <p:sldId id="287" r:id="rId18"/>
    <p:sldId id="283" r:id="rId19"/>
    <p:sldId id="268" r:id="rId20"/>
    <p:sldId id="288" r:id="rId21"/>
    <p:sldId id="289" r:id="rId22"/>
    <p:sldId id="290" r:id="rId23"/>
    <p:sldId id="291" r:id="rId24"/>
    <p:sldId id="292" r:id="rId25"/>
    <p:sldId id="293" r:id="rId26"/>
    <p:sldId id="269" r:id="rId27"/>
    <p:sldId id="295" r:id="rId28"/>
    <p:sldId id="296" r:id="rId29"/>
    <p:sldId id="297" r:id="rId30"/>
    <p:sldId id="298" r:id="rId31"/>
    <p:sldId id="265" r:id="rId32"/>
    <p:sldId id="299" r:id="rId33"/>
    <p:sldId id="302" r:id="rId34"/>
  </p:sldIdLst>
  <p:sldSz cx="9144000" cy="6858000" type="screen4x3"/>
  <p:notesSz cx="6858000" cy="9144000"/>
  <p:defaultTex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3174C5"/>
    <a:srgbClr val="2E6CB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518" autoAdjust="0"/>
    <p:restoredTop sz="98703" autoAdjust="0"/>
  </p:normalViewPr>
  <p:slideViewPr>
    <p:cSldViewPr>
      <p:cViewPr varScale="1">
        <p:scale>
          <a:sx n="86" d="100"/>
          <a:sy n="86" d="100"/>
        </p:scale>
        <p:origin x="1128" y="62"/>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media/audio1.wav>
</file>

<file path=ppt/media/audio2.wav>
</file>

<file path=ppt/media/image1.jpg>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8.png>
</file>

<file path=ppt/media/image19.jpeg>
</file>

<file path=ppt/media/image2.jpeg>
</file>

<file path=ppt/media/image20.jpeg>
</file>

<file path=ppt/media/image21.png>
</file>

<file path=ppt/media/image22.jpeg>
</file>

<file path=ppt/media/image23.jpeg>
</file>

<file path=ppt/media/image24.png>
</file>

<file path=ppt/media/image25.png>
</file>

<file path=ppt/media/image26.jpeg>
</file>

<file path=ppt/media/image27.png>
</file>

<file path=ppt/media/image28.jpeg>
</file>

<file path=ppt/media/image29.png>
</file>

<file path=ppt/media/image3.jpeg>
</file>

<file path=ppt/media/image30.jpeg>
</file>

<file path=ppt/media/image31.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E722EA6C-C8B2-4962-B621-AD192F96D7DE}"/>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a:extLst>
              <a:ext uri="{FF2B5EF4-FFF2-40B4-BE49-F238E27FC236}">
                <a16:creationId xmlns:a16="http://schemas.microsoft.com/office/drawing/2014/main" id="{0122F9A2-BA8F-46EE-A422-D11ABD405A4A}"/>
              </a:ext>
            </a:extLst>
          </p:cNvPr>
          <p:cNvSpPr>
            <a:spLocks noGrp="1"/>
          </p:cNvSpPr>
          <p:nvPr>
            <p:ph type="dt"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a:latin typeface="+mn-lt"/>
                <a:ea typeface="+mn-ea"/>
              </a:defRPr>
            </a:lvl1pPr>
          </a:lstStyle>
          <a:p>
            <a:pPr>
              <a:defRPr/>
            </a:pPr>
            <a:fld id="{197C093E-BD9E-4550-81CC-263B54C1B969}" type="datetimeFigureOut">
              <a:rPr lang="zh-CN" altLang="en-US"/>
              <a:pPr>
                <a:defRPr/>
              </a:pPr>
              <a:t>2020/2/24</a:t>
            </a:fld>
            <a:endParaRPr lang="zh-CN" altLang="en-US"/>
          </a:p>
        </p:txBody>
      </p:sp>
      <p:sp>
        <p:nvSpPr>
          <p:cNvPr id="4" name="幻灯片图像占位符 3">
            <a:extLst>
              <a:ext uri="{FF2B5EF4-FFF2-40B4-BE49-F238E27FC236}">
                <a16:creationId xmlns:a16="http://schemas.microsoft.com/office/drawing/2014/main" id="{B9DF7305-5E35-4D4E-9F25-0F1DA1FF129D}"/>
              </a:ext>
            </a:extLst>
          </p:cNvPr>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a:extLst>
              <a:ext uri="{FF2B5EF4-FFF2-40B4-BE49-F238E27FC236}">
                <a16:creationId xmlns:a16="http://schemas.microsoft.com/office/drawing/2014/main" id="{8D8572F2-D464-44AA-B7AC-CDBD342E7424}"/>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a:extLst>
              <a:ext uri="{FF2B5EF4-FFF2-40B4-BE49-F238E27FC236}">
                <a16:creationId xmlns:a16="http://schemas.microsoft.com/office/drawing/2014/main" id="{F7BCFE79-0406-418D-BF13-A7CD71D6AEA8}"/>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7" name="灯片编号占位符 6">
            <a:extLst>
              <a:ext uri="{FF2B5EF4-FFF2-40B4-BE49-F238E27FC236}">
                <a16:creationId xmlns:a16="http://schemas.microsoft.com/office/drawing/2014/main" id="{942DFA0A-6A99-4BAE-8EAC-3BBEFDCB5B59}"/>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smtClean="0"/>
            </a:lvl1pPr>
          </a:lstStyle>
          <a:p>
            <a:pPr>
              <a:defRPr/>
            </a:pPr>
            <a:fld id="{F32E9AE3-4BF5-41E2-BE94-3A3A185B2497}"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幻灯片图像占位符 1">
            <a:extLst>
              <a:ext uri="{FF2B5EF4-FFF2-40B4-BE49-F238E27FC236}">
                <a16:creationId xmlns:a16="http://schemas.microsoft.com/office/drawing/2014/main" id="{6E1769C3-2CFB-4F9A-8F48-B083A9AA87F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5" name="备注占位符 2">
            <a:extLst>
              <a:ext uri="{FF2B5EF4-FFF2-40B4-BE49-F238E27FC236}">
                <a16:creationId xmlns:a16="http://schemas.microsoft.com/office/drawing/2014/main" id="{CEC1E6B2-6D79-4BA5-A3B5-1819008C52B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8196" name="灯片编号占位符 3">
            <a:extLst>
              <a:ext uri="{FF2B5EF4-FFF2-40B4-BE49-F238E27FC236}">
                <a16:creationId xmlns:a16="http://schemas.microsoft.com/office/drawing/2014/main" id="{06CB2C4C-13C7-4DCD-86E5-5D2427F09A7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68FF249F-47DD-4AD6-9F51-0B3A1D98A8B3}" type="slidenum">
              <a:rPr lang="zh-CN" altLang="en-US"/>
              <a:pPr>
                <a:spcBef>
                  <a:spcPct val="0"/>
                </a:spcBef>
              </a:pPr>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幻灯片图像占位符 1">
            <a:extLst>
              <a:ext uri="{FF2B5EF4-FFF2-40B4-BE49-F238E27FC236}">
                <a16:creationId xmlns:a16="http://schemas.microsoft.com/office/drawing/2014/main" id="{B95927DC-3730-48C6-ACAA-30F3A6F00B8C}"/>
              </a:ext>
            </a:extLst>
          </p:cNvPr>
          <p:cNvSpPr>
            <a:spLocks noGrp="1" noRot="1" noChangeAspect="1" noChangeArrowheads="1" noTextEdit="1"/>
          </p:cNvSpPr>
          <p:nvPr>
            <p:ph type="sldImg" idx="4294967295"/>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507" name="文本占位符 2">
            <a:extLst>
              <a:ext uri="{FF2B5EF4-FFF2-40B4-BE49-F238E27FC236}">
                <a16:creationId xmlns:a16="http://schemas.microsoft.com/office/drawing/2014/main" id="{CF86A7A5-6522-4533-A3F9-25ED9B6401ED}"/>
              </a:ext>
            </a:extLst>
          </p:cNvPr>
          <p:cNvSpPr>
            <a:spLocks noGrp="1" noChangeArrowheads="1"/>
          </p:cNvSpPr>
          <p:nvPr>
            <p:ph type="body" idx="429496729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
        <p:nvSpPr>
          <p:cNvPr id="21508" name="灯片编号占位符 3">
            <a:extLst>
              <a:ext uri="{FF2B5EF4-FFF2-40B4-BE49-F238E27FC236}">
                <a16:creationId xmlns:a16="http://schemas.microsoft.com/office/drawing/2014/main" id="{196C6F14-CB81-4C29-B80D-129610079ED5}"/>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4DCC8755-7528-49A0-8A98-F7D31FD03534}" type="slidenum">
              <a:rPr lang="zh-CN" altLang="en-US"/>
              <a:pPr>
                <a:spcBef>
                  <a:spcPct val="0"/>
                </a:spcBef>
              </a:pPr>
              <a:t>13</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7">
            <a:extLst>
              <a:ext uri="{FF2B5EF4-FFF2-40B4-BE49-F238E27FC236}">
                <a16:creationId xmlns:a16="http://schemas.microsoft.com/office/drawing/2014/main" id="{B2AA7B11-3667-43C5-BAE0-6D0F227EA5A6}"/>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18A88DA9-160E-42B5-8A90-910B105E8D10}" type="slidenum">
              <a:rPr lang="en-US" altLang="zh-CN">
                <a:latin typeface="Arial" panose="020B0604020202020204" pitchFamily="34" charset="0"/>
              </a:rPr>
              <a:pPr>
                <a:spcBef>
                  <a:spcPct val="0"/>
                </a:spcBef>
              </a:pPr>
              <a:t>18</a:t>
            </a:fld>
            <a:endParaRPr lang="en-US" altLang="zh-CN">
              <a:latin typeface="Arial" panose="020B0604020202020204" pitchFamily="34" charset="0"/>
            </a:endParaRPr>
          </a:p>
        </p:txBody>
      </p:sp>
      <p:sp>
        <p:nvSpPr>
          <p:cNvPr id="27651" name="Rectangle 2">
            <a:extLst>
              <a:ext uri="{FF2B5EF4-FFF2-40B4-BE49-F238E27FC236}">
                <a16:creationId xmlns:a16="http://schemas.microsoft.com/office/drawing/2014/main" id="{78EF1123-209A-44D4-A00F-C93B26644B6C}"/>
              </a:ext>
            </a:extLst>
          </p:cNvPr>
          <p:cNvSpPr>
            <a:spLocks noGrp="1" noRot="1" noChangeAspect="1" noChangeArrowheads="1" noTextEdit="1"/>
          </p:cNvSpPr>
          <p:nvPr>
            <p:ph type="sldImg" idx="4294967295"/>
          </p:nvPr>
        </p:nvSpPr>
        <p:spPr bwMode="auto">
          <a:solidFill>
            <a:srgbClr val="FFFFFF"/>
          </a:solidFill>
          <a:ln>
            <a:solidFill>
              <a:srgbClr val="000000"/>
            </a:solidFill>
            <a:miter lim="800000"/>
            <a:headEnd/>
            <a:tailEnd/>
          </a:ln>
        </p:spPr>
      </p:sp>
      <p:sp>
        <p:nvSpPr>
          <p:cNvPr id="27652" name="Rectangle 3">
            <a:extLst>
              <a:ext uri="{FF2B5EF4-FFF2-40B4-BE49-F238E27FC236}">
                <a16:creationId xmlns:a16="http://schemas.microsoft.com/office/drawing/2014/main" id="{9E740C6E-C4E1-4D40-A4C6-25582CF75A38}"/>
              </a:ext>
            </a:extLst>
          </p:cNvPr>
          <p:cNvSpPr>
            <a:spLocks noGrp="1" noChangeArrowheads="1"/>
          </p:cNvSpPr>
          <p:nvPr>
            <p:ph type="body" idx="4294967295"/>
          </p:nvPr>
        </p:nvSpPr>
        <p:spPr bwMode="auto">
          <a:xfrm>
            <a:off x="914400" y="4343400"/>
            <a:ext cx="5029200" cy="4114800"/>
          </a:xfrm>
          <a:solidFill>
            <a:srgbClr val="FFFFFF"/>
          </a:solidFill>
          <a:ln>
            <a:solidFill>
              <a:srgbClr val="000000"/>
            </a:solidFill>
            <a:miter lim="800000"/>
            <a:headEnd/>
            <a:tailEnd/>
          </a:ln>
        </p:spPr>
        <p:txBody>
          <a:bodyPr wrap="square" numCol="1" anchor="t" anchorCtr="0" compatLnSpc="1">
            <a:prstTxWarp prst="textNoShape">
              <a:avLst/>
            </a:prstTxWarp>
          </a:bodyPr>
          <a:lstStyle/>
          <a:p>
            <a:endParaRPr lang="zh-CN"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幻灯片图像占位符 1">
            <a:extLst>
              <a:ext uri="{FF2B5EF4-FFF2-40B4-BE49-F238E27FC236}">
                <a16:creationId xmlns:a16="http://schemas.microsoft.com/office/drawing/2014/main" id="{4D28B24F-89D5-4A2C-941D-423299334DF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9" name="备注占位符 2">
            <a:extLst>
              <a:ext uri="{FF2B5EF4-FFF2-40B4-BE49-F238E27FC236}">
                <a16:creationId xmlns:a16="http://schemas.microsoft.com/office/drawing/2014/main" id="{EE609A88-865D-4E7E-90BF-CD475A8CFCD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29700" name="灯片编号占位符 3">
            <a:extLst>
              <a:ext uri="{FF2B5EF4-FFF2-40B4-BE49-F238E27FC236}">
                <a16:creationId xmlns:a16="http://schemas.microsoft.com/office/drawing/2014/main" id="{22A20537-00B8-44D6-B666-FCF0D4097D5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06557194-4434-43F9-B2B0-A2D365A2C39B}" type="slidenum">
              <a:rPr lang="zh-CN" altLang="en-US"/>
              <a:pPr>
                <a:spcBef>
                  <a:spcPct val="0"/>
                </a:spcBef>
              </a:pPr>
              <a:t>19</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幻灯片图像占位符 1">
            <a:extLst>
              <a:ext uri="{FF2B5EF4-FFF2-40B4-BE49-F238E27FC236}">
                <a16:creationId xmlns:a16="http://schemas.microsoft.com/office/drawing/2014/main" id="{5D60F7C5-93A5-4446-9755-D1C49A63B97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891" name="备注占位符 2">
            <a:extLst>
              <a:ext uri="{FF2B5EF4-FFF2-40B4-BE49-F238E27FC236}">
                <a16:creationId xmlns:a16="http://schemas.microsoft.com/office/drawing/2014/main" id="{2D16BCA9-5EA4-43B7-8ECC-98FDDE7559F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37892" name="灯片编号占位符 3">
            <a:extLst>
              <a:ext uri="{FF2B5EF4-FFF2-40B4-BE49-F238E27FC236}">
                <a16:creationId xmlns:a16="http://schemas.microsoft.com/office/drawing/2014/main" id="{19CFC124-6469-44BF-881C-79EBECB9872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A2269D8E-6BAD-49A2-955F-1C7A76F0B733}" type="slidenum">
              <a:rPr lang="zh-CN" altLang="en-US"/>
              <a:pPr>
                <a:spcBef>
                  <a:spcPct val="0"/>
                </a:spcBef>
              </a:pPr>
              <a:t>26</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幻灯片图像占位符 1">
            <a:extLst>
              <a:ext uri="{FF2B5EF4-FFF2-40B4-BE49-F238E27FC236}">
                <a16:creationId xmlns:a16="http://schemas.microsoft.com/office/drawing/2014/main" id="{29DACFE8-C4E9-4444-B282-17B9560D790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备注占位符 2">
            <a:extLst>
              <a:ext uri="{FF2B5EF4-FFF2-40B4-BE49-F238E27FC236}">
                <a16:creationId xmlns:a16="http://schemas.microsoft.com/office/drawing/2014/main" id="{F3CF4FBB-D2DC-4769-95A1-432D767FD1C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44036" name="灯片编号占位符 3">
            <a:extLst>
              <a:ext uri="{FF2B5EF4-FFF2-40B4-BE49-F238E27FC236}">
                <a16:creationId xmlns:a16="http://schemas.microsoft.com/office/drawing/2014/main" id="{55AFD4DF-226A-4920-ACD0-6E59019F0C9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8535286D-8C74-423B-9864-D0327ECE5F37}" type="slidenum">
              <a:rPr lang="zh-CN" altLang="en-US"/>
              <a:pPr>
                <a:spcBef>
                  <a:spcPct val="0"/>
                </a:spcBef>
              </a:pPr>
              <a:t>31</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421043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8702989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Only">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noProof="1"/>
              <a:t>单击此处编辑母版标题样式</a:t>
            </a:r>
          </a:p>
        </p:txBody>
      </p:sp>
      <p:sp>
        <p:nvSpPr>
          <p:cNvPr id="3" name="日期占位符 1027">
            <a:extLst>
              <a:ext uri="{FF2B5EF4-FFF2-40B4-BE49-F238E27FC236}">
                <a16:creationId xmlns:a16="http://schemas.microsoft.com/office/drawing/2014/main" id="{15F81AC0-4A7B-4B69-9206-94B59FF7FB71}"/>
              </a:ext>
            </a:extLst>
          </p:cNvPr>
          <p:cNvSpPr>
            <a:spLocks noGrp="1"/>
          </p:cNvSpPr>
          <p:nvPr>
            <p:ph type="dt" sz="half" idx="10"/>
          </p:nvPr>
        </p:nvSpPr>
        <p:spPr>
          <a:xfrm>
            <a:off x="457200" y="6245225"/>
            <a:ext cx="2133600" cy="476250"/>
          </a:xfrm>
          <a:prstGeom prst="rect">
            <a:avLst/>
          </a:prstGeom>
        </p:spPr>
        <p:txBody>
          <a:bodyPr/>
          <a:lstStyle>
            <a:lvl1pPr eaLnBrk="1" hangingPunct="1">
              <a:defRPr>
                <a:ea typeface="宋体" charset="-122"/>
              </a:defRPr>
            </a:lvl1pPr>
          </a:lstStyle>
          <a:p>
            <a:pPr>
              <a:defRPr/>
            </a:pPr>
            <a:endParaRPr lang="zh-CN" altLang="en-US"/>
          </a:p>
        </p:txBody>
      </p:sp>
      <p:sp>
        <p:nvSpPr>
          <p:cNvPr id="4" name="页脚占位符 1028">
            <a:extLst>
              <a:ext uri="{FF2B5EF4-FFF2-40B4-BE49-F238E27FC236}">
                <a16:creationId xmlns:a16="http://schemas.microsoft.com/office/drawing/2014/main" id="{D4A57B9B-6D2F-4DB1-8DBA-D7935745ECED}"/>
              </a:ext>
            </a:extLst>
          </p:cNvPr>
          <p:cNvSpPr>
            <a:spLocks noGrp="1"/>
          </p:cNvSpPr>
          <p:nvPr>
            <p:ph type="ftr" sz="quarter" idx="11"/>
          </p:nvPr>
        </p:nvSpPr>
        <p:spPr>
          <a:xfrm>
            <a:off x="3124200" y="6245225"/>
            <a:ext cx="2895600" cy="476250"/>
          </a:xfrm>
          <a:prstGeom prst="rect">
            <a:avLst/>
          </a:prstGeom>
        </p:spPr>
        <p:txBody>
          <a:bodyPr/>
          <a:lstStyle>
            <a:lvl1pPr eaLnBrk="1" hangingPunct="1">
              <a:defRPr>
                <a:ea typeface="宋体" charset="-122"/>
              </a:defRPr>
            </a:lvl1pPr>
          </a:lstStyle>
          <a:p>
            <a:pPr>
              <a:defRPr/>
            </a:pPr>
            <a:endParaRPr lang="zh-CN"/>
          </a:p>
        </p:txBody>
      </p:sp>
      <p:sp>
        <p:nvSpPr>
          <p:cNvPr id="5" name="灯片编号占位符 1029">
            <a:extLst>
              <a:ext uri="{FF2B5EF4-FFF2-40B4-BE49-F238E27FC236}">
                <a16:creationId xmlns:a16="http://schemas.microsoft.com/office/drawing/2014/main" id="{41631D78-B9FF-43C5-88D6-E3642C72B2F3}"/>
              </a:ext>
            </a:extLst>
          </p:cNvPr>
          <p:cNvSpPr>
            <a:spLocks noGrp="1"/>
          </p:cNvSpPr>
          <p:nvPr>
            <p:ph type="sldNum" sz="quarter" idx="12"/>
          </p:nvPr>
        </p:nvSpPr>
        <p:spPr>
          <a:xfrm>
            <a:off x="6553200" y="6245225"/>
            <a:ext cx="2133600" cy="47625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9986B5DB-7003-41B6-ACDF-06923CB8AED7}" type="slidenum">
              <a:rPr lang="zh-CN" altLang="zh-CN"/>
              <a:pPr>
                <a:defRPr/>
              </a:pPr>
              <a:t>‹#›</a:t>
            </a:fld>
            <a:endParaRPr lang="zh-CN" altLang="zh-CN"/>
          </a:p>
        </p:txBody>
      </p:sp>
    </p:spTree>
    <p:extLst>
      <p:ext uri="{BB962C8B-B14F-4D97-AF65-F5344CB8AC3E}">
        <p14:creationId xmlns:p14="http://schemas.microsoft.com/office/powerpoint/2010/main" val="19194667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noProof="1"/>
              <a:t>单击此处编辑母版标题样式</a:t>
            </a:r>
          </a:p>
        </p:txBody>
      </p:sp>
      <p:sp>
        <p:nvSpPr>
          <p:cNvPr id="3" name="内容占位符 2"/>
          <p:cNvSpPr>
            <a:spLocks noGrp="1"/>
          </p:cNvSpPr>
          <p:nvPr>
            <p:ph idx="1"/>
          </p:nvPr>
        </p:nvSpPr>
        <p:spPr>
          <a:xfrm>
            <a:off x="457200" y="1600200"/>
            <a:ext cx="8229600" cy="4525963"/>
          </a:xfrm>
          <a:prstGeom prst="rect">
            <a:avLst/>
          </a:prstGeo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1027">
            <a:extLst>
              <a:ext uri="{FF2B5EF4-FFF2-40B4-BE49-F238E27FC236}">
                <a16:creationId xmlns:a16="http://schemas.microsoft.com/office/drawing/2014/main" id="{5B65C9BD-8F31-4C25-9C4D-9D896E037232}"/>
              </a:ext>
            </a:extLst>
          </p:cNvPr>
          <p:cNvSpPr>
            <a:spLocks noGrp="1"/>
          </p:cNvSpPr>
          <p:nvPr>
            <p:ph type="dt" sz="half" idx="10"/>
          </p:nvPr>
        </p:nvSpPr>
        <p:spPr>
          <a:xfrm>
            <a:off x="457200" y="6245225"/>
            <a:ext cx="2133600" cy="476250"/>
          </a:xfrm>
          <a:prstGeom prst="rect">
            <a:avLst/>
          </a:prstGeom>
        </p:spPr>
        <p:txBody>
          <a:bodyPr/>
          <a:lstStyle>
            <a:lvl1pPr eaLnBrk="1" hangingPunct="1">
              <a:defRPr>
                <a:ea typeface="宋体" charset="-122"/>
              </a:defRPr>
            </a:lvl1pPr>
          </a:lstStyle>
          <a:p>
            <a:pPr>
              <a:defRPr/>
            </a:pPr>
            <a:endParaRPr lang="zh-CN" altLang="en-US"/>
          </a:p>
        </p:txBody>
      </p:sp>
      <p:sp>
        <p:nvSpPr>
          <p:cNvPr id="5" name="页脚占位符 1028">
            <a:extLst>
              <a:ext uri="{FF2B5EF4-FFF2-40B4-BE49-F238E27FC236}">
                <a16:creationId xmlns:a16="http://schemas.microsoft.com/office/drawing/2014/main" id="{973702EA-4BD7-4B39-9AD2-1DD2A27B6C72}"/>
              </a:ext>
            </a:extLst>
          </p:cNvPr>
          <p:cNvSpPr>
            <a:spLocks noGrp="1"/>
          </p:cNvSpPr>
          <p:nvPr>
            <p:ph type="ftr" sz="quarter" idx="11"/>
          </p:nvPr>
        </p:nvSpPr>
        <p:spPr>
          <a:xfrm>
            <a:off x="3124200" y="6245225"/>
            <a:ext cx="2895600" cy="476250"/>
          </a:xfrm>
          <a:prstGeom prst="rect">
            <a:avLst/>
          </a:prstGeom>
        </p:spPr>
        <p:txBody>
          <a:bodyPr/>
          <a:lstStyle>
            <a:lvl1pPr eaLnBrk="1" hangingPunct="1">
              <a:defRPr>
                <a:ea typeface="宋体" charset="-122"/>
              </a:defRPr>
            </a:lvl1pPr>
          </a:lstStyle>
          <a:p>
            <a:pPr>
              <a:defRPr/>
            </a:pPr>
            <a:endParaRPr lang="zh-CN"/>
          </a:p>
        </p:txBody>
      </p:sp>
      <p:sp>
        <p:nvSpPr>
          <p:cNvPr id="6" name="灯片编号占位符 1029">
            <a:extLst>
              <a:ext uri="{FF2B5EF4-FFF2-40B4-BE49-F238E27FC236}">
                <a16:creationId xmlns:a16="http://schemas.microsoft.com/office/drawing/2014/main" id="{E2FDF0BF-5D7F-49BF-A6D6-83B5EDDACBE4}"/>
              </a:ext>
            </a:extLst>
          </p:cNvPr>
          <p:cNvSpPr>
            <a:spLocks noGrp="1"/>
          </p:cNvSpPr>
          <p:nvPr>
            <p:ph type="sldNum" sz="quarter" idx="12"/>
          </p:nvPr>
        </p:nvSpPr>
        <p:spPr>
          <a:xfrm>
            <a:off x="6553200" y="6245225"/>
            <a:ext cx="2133600" cy="47625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228D8A1D-2B7E-42FC-9203-0B1662735281}" type="slidenum">
              <a:rPr lang="zh-CN" altLang="zh-CN"/>
              <a:pPr>
                <a:defRPr/>
              </a:pPr>
              <a:t>‹#›</a:t>
            </a:fld>
            <a:endParaRPr lang="zh-CN" altLang="zh-CN"/>
          </a:p>
        </p:txBody>
      </p:sp>
    </p:spTree>
    <p:extLst>
      <p:ext uri="{BB962C8B-B14F-4D97-AF65-F5344CB8AC3E}">
        <p14:creationId xmlns:p14="http://schemas.microsoft.com/office/powerpoint/2010/main" val="250542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cSld name="空白">
    <p:spTree>
      <p:nvGrpSpPr>
        <p:cNvPr id="1" name=""/>
        <p:cNvGrpSpPr/>
        <p:nvPr/>
      </p:nvGrpSpPr>
      <p:grpSpPr>
        <a:xfrm>
          <a:off x="0" y="0"/>
          <a:ext cx="0" cy="0"/>
          <a:chOff x="0" y="0"/>
          <a:chExt cx="0" cy="0"/>
        </a:xfrm>
      </p:grpSpPr>
      <p:sp>
        <p:nvSpPr>
          <p:cNvPr id="2" name="日期占位符 1027">
            <a:extLst>
              <a:ext uri="{FF2B5EF4-FFF2-40B4-BE49-F238E27FC236}">
                <a16:creationId xmlns:a16="http://schemas.microsoft.com/office/drawing/2014/main" id="{C15267F2-EA3E-4102-B536-CF4140C4E8BE}"/>
              </a:ext>
            </a:extLst>
          </p:cNvPr>
          <p:cNvSpPr>
            <a:spLocks noGrp="1"/>
          </p:cNvSpPr>
          <p:nvPr>
            <p:ph type="dt" sz="half" idx="10"/>
          </p:nvPr>
        </p:nvSpPr>
        <p:spPr>
          <a:xfrm>
            <a:off x="457200" y="6245225"/>
            <a:ext cx="2133600" cy="476250"/>
          </a:xfrm>
          <a:prstGeom prst="rect">
            <a:avLst/>
          </a:prstGeom>
        </p:spPr>
        <p:txBody>
          <a:bodyPr/>
          <a:lstStyle>
            <a:lvl1pPr eaLnBrk="1" hangingPunct="1">
              <a:defRPr>
                <a:ea typeface="宋体" charset="-122"/>
              </a:defRPr>
            </a:lvl1pPr>
          </a:lstStyle>
          <a:p>
            <a:pPr>
              <a:defRPr/>
            </a:pPr>
            <a:endParaRPr lang="zh-CN" altLang="en-US"/>
          </a:p>
        </p:txBody>
      </p:sp>
      <p:sp>
        <p:nvSpPr>
          <p:cNvPr id="3" name="页脚占位符 1028">
            <a:extLst>
              <a:ext uri="{FF2B5EF4-FFF2-40B4-BE49-F238E27FC236}">
                <a16:creationId xmlns:a16="http://schemas.microsoft.com/office/drawing/2014/main" id="{E8F83D7F-D6B0-4ACE-9D6B-B79DA04AE7A2}"/>
              </a:ext>
            </a:extLst>
          </p:cNvPr>
          <p:cNvSpPr>
            <a:spLocks noGrp="1"/>
          </p:cNvSpPr>
          <p:nvPr>
            <p:ph type="ftr" sz="quarter" idx="11"/>
          </p:nvPr>
        </p:nvSpPr>
        <p:spPr>
          <a:xfrm>
            <a:off x="3124200" y="6245225"/>
            <a:ext cx="2895600" cy="476250"/>
          </a:xfrm>
          <a:prstGeom prst="rect">
            <a:avLst/>
          </a:prstGeom>
        </p:spPr>
        <p:txBody>
          <a:bodyPr/>
          <a:lstStyle>
            <a:lvl1pPr eaLnBrk="1" hangingPunct="1">
              <a:defRPr>
                <a:ea typeface="宋体" charset="-122"/>
              </a:defRPr>
            </a:lvl1pPr>
          </a:lstStyle>
          <a:p>
            <a:pPr>
              <a:defRPr/>
            </a:pPr>
            <a:endParaRPr lang="zh-CN"/>
          </a:p>
        </p:txBody>
      </p:sp>
      <p:sp>
        <p:nvSpPr>
          <p:cNvPr id="4" name="灯片编号占位符 1029">
            <a:extLst>
              <a:ext uri="{FF2B5EF4-FFF2-40B4-BE49-F238E27FC236}">
                <a16:creationId xmlns:a16="http://schemas.microsoft.com/office/drawing/2014/main" id="{EA5390BD-7D01-49C1-8DB4-AA66E335EA9D}"/>
              </a:ext>
            </a:extLst>
          </p:cNvPr>
          <p:cNvSpPr>
            <a:spLocks noGrp="1"/>
          </p:cNvSpPr>
          <p:nvPr>
            <p:ph type="sldNum" sz="quarter" idx="12"/>
          </p:nvPr>
        </p:nvSpPr>
        <p:spPr>
          <a:xfrm>
            <a:off x="6553200" y="6245225"/>
            <a:ext cx="2133600" cy="47625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84CB5563-3D97-4B1A-8D4E-F046ACFE93F6}" type="slidenum">
              <a:rPr lang="zh-CN" altLang="zh-CN"/>
              <a:pPr>
                <a:defRPr/>
              </a:pPr>
              <a:t>‹#›</a:t>
            </a:fld>
            <a:endParaRPr lang="zh-CN" altLang="zh-CN"/>
          </a:p>
        </p:txBody>
      </p:sp>
    </p:spTree>
    <p:extLst>
      <p:ext uri="{BB962C8B-B14F-4D97-AF65-F5344CB8AC3E}">
        <p14:creationId xmlns:p14="http://schemas.microsoft.com/office/powerpoint/2010/main" val="1886020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alphaModFix amt="35000"/>
            <a:lum/>
          </a:blip>
          <a:srcRect/>
          <a:stretch>
            <a:fillRect l="-10000" r="-10000"/>
          </a:stretch>
        </a:blipFill>
        <a:effectLst/>
      </p:bgPr>
    </p:bg>
    <p:spTree>
      <p:nvGrpSpPr>
        <p:cNvPr id="1" name=""/>
        <p:cNvGrpSpPr/>
        <p:nvPr/>
      </p:nvGrpSpPr>
      <p:grpSpPr>
        <a:xfrm>
          <a:off x="0" y="0"/>
          <a:ext cx="0" cy="0"/>
          <a:chOff x="0" y="0"/>
          <a:chExt cx="0" cy="0"/>
        </a:xfrm>
      </p:grpSpPr>
      <p:pic>
        <p:nvPicPr>
          <p:cNvPr id="1026" name="Picture 2" descr="http://img3.redocn.com/tupian/20160119/lansejianbianbeijingtupian_5780717.jpg">
            <a:extLst>
              <a:ext uri="{FF2B5EF4-FFF2-40B4-BE49-F238E27FC236}">
                <a16:creationId xmlns:a16="http://schemas.microsoft.com/office/drawing/2014/main" id="{798851A3-C236-41DB-936B-DE6BED202854}"/>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t="44357" b="4524"/>
          <a:stretch>
            <a:fillRect/>
          </a:stretch>
        </p:blipFill>
        <p:spPr bwMode="auto">
          <a:xfrm>
            <a:off x="0" y="0"/>
            <a:ext cx="91440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矩形 7">
            <a:extLst>
              <a:ext uri="{FF2B5EF4-FFF2-40B4-BE49-F238E27FC236}">
                <a16:creationId xmlns:a16="http://schemas.microsoft.com/office/drawing/2014/main" id="{378C403B-20E6-43BF-8D73-65FFB67D6FD1}"/>
              </a:ext>
            </a:extLst>
          </p:cNvPr>
          <p:cNvSpPr/>
          <p:nvPr userDrawn="1"/>
        </p:nvSpPr>
        <p:spPr>
          <a:xfrm>
            <a:off x="0" y="19050"/>
            <a:ext cx="9144000" cy="3421063"/>
          </a:xfrm>
          <a:prstGeom prst="rect">
            <a:avLst/>
          </a:prstGeom>
          <a:solidFill>
            <a:schemeClr val="bg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Tree>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Lst>
  <p:txStyles>
    <p:titleStyle>
      <a:lvl1pPr algn="ctr" rtl="0" eaLnBrk="0" fontAlgn="base" hangingPunct="0">
        <a:spcBef>
          <a:spcPct val="0"/>
        </a:spcBef>
        <a:spcAft>
          <a:spcPct val="0"/>
        </a:spcAft>
        <a:defRPr lang="zh-CN" altLang="en-US" sz="3600" b="1" kern="1200" dirty="0">
          <a:solidFill>
            <a:schemeClr val="accent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3600" b="1">
          <a:solidFill>
            <a:schemeClr val="accent1"/>
          </a:solidFill>
          <a:latin typeface="黑体" pitchFamily="49" charset="-122"/>
          <a:ea typeface="黑体" pitchFamily="49" charset="-122"/>
        </a:defRPr>
      </a:lvl2pPr>
      <a:lvl3pPr algn="ctr" rtl="0" eaLnBrk="0" fontAlgn="base" hangingPunct="0">
        <a:spcBef>
          <a:spcPct val="0"/>
        </a:spcBef>
        <a:spcAft>
          <a:spcPct val="0"/>
        </a:spcAft>
        <a:defRPr sz="3600" b="1">
          <a:solidFill>
            <a:schemeClr val="accent1"/>
          </a:solidFill>
          <a:latin typeface="黑体" pitchFamily="49" charset="-122"/>
          <a:ea typeface="黑体" pitchFamily="49" charset="-122"/>
        </a:defRPr>
      </a:lvl3pPr>
      <a:lvl4pPr algn="ctr" rtl="0" eaLnBrk="0" fontAlgn="base" hangingPunct="0">
        <a:spcBef>
          <a:spcPct val="0"/>
        </a:spcBef>
        <a:spcAft>
          <a:spcPct val="0"/>
        </a:spcAft>
        <a:defRPr sz="3600" b="1">
          <a:solidFill>
            <a:schemeClr val="accent1"/>
          </a:solidFill>
          <a:latin typeface="黑体" pitchFamily="49" charset="-122"/>
          <a:ea typeface="黑体" pitchFamily="49" charset="-122"/>
        </a:defRPr>
      </a:lvl4pPr>
      <a:lvl5pPr algn="ctr" rtl="0" eaLnBrk="0" fontAlgn="base" hangingPunct="0">
        <a:spcBef>
          <a:spcPct val="0"/>
        </a:spcBef>
        <a:spcAft>
          <a:spcPct val="0"/>
        </a:spcAft>
        <a:defRPr sz="3600" b="1">
          <a:solidFill>
            <a:schemeClr val="accent1"/>
          </a:solidFill>
          <a:latin typeface="黑体" pitchFamily="49" charset="-122"/>
          <a:ea typeface="黑体" pitchFamily="49"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slideLayout" Target="../slideLayouts/slideLayout5.xml"/><Relationship Id="rId1" Type="http://schemas.openxmlformats.org/officeDocument/2006/relationships/tags" Target="../tags/tag1.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e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file:///C:\Documents%20and%20Settings\Administrator\&#26700;&#38754;\&#25945;&#26696;\RQL-04.TIF" TargetMode="External"/><Relationship Id="rId4" Type="http://schemas.openxmlformats.org/officeDocument/2006/relationships/image" Target="../media/image31.png"/></Relationships>
</file>

<file path=ppt/slides/_rels/slide3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audio" Target="../media/audio2.wav"/><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audio" Target="../media/audio2.wav"/><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170" name="文本框 1">
            <a:extLst>
              <a:ext uri="{FF2B5EF4-FFF2-40B4-BE49-F238E27FC236}">
                <a16:creationId xmlns:a16="http://schemas.microsoft.com/office/drawing/2014/main" id="{23FC5520-2C36-44B4-89EE-B8CBD533FC4E}"/>
              </a:ext>
            </a:extLst>
          </p:cNvPr>
          <p:cNvSpPr txBox="1">
            <a:spLocks noChangeArrowheads="1"/>
          </p:cNvSpPr>
          <p:nvPr/>
        </p:nvSpPr>
        <p:spPr bwMode="auto">
          <a:xfrm>
            <a:off x="422275" y="1665288"/>
            <a:ext cx="8299450" cy="1754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3600" b="1">
                <a:solidFill>
                  <a:srgbClr val="0000FF"/>
                </a:solidFill>
                <a:latin typeface="黑体" panose="02010609060101010101" pitchFamily="49" charset="-122"/>
                <a:ea typeface="黑体" panose="02010609060101010101" pitchFamily="49" charset="-122"/>
              </a:rPr>
              <a:t>第一单元 隋唐时期：繁荣与开放的时代</a:t>
            </a:r>
          </a:p>
          <a:p>
            <a:pPr algn="ctr" eaLnBrk="1" hangingPunct="1"/>
            <a:endParaRPr lang="zh-CN" altLang="en-US" sz="3600" b="1">
              <a:latin typeface="黑体" panose="02010609060101010101" pitchFamily="49" charset="-122"/>
              <a:ea typeface="黑体" panose="02010609060101010101" pitchFamily="49" charset="-122"/>
            </a:endParaRPr>
          </a:p>
          <a:p>
            <a:pPr algn="ctr" eaLnBrk="1" hangingPunct="1"/>
            <a:r>
              <a:rPr lang="zh-CN" altLang="en-US" sz="3600" b="1">
                <a:latin typeface="黑体" panose="02010609060101010101" pitchFamily="49" charset="-122"/>
                <a:ea typeface="黑体" panose="02010609060101010101" pitchFamily="49" charset="-122"/>
              </a:rPr>
              <a:t>第</a:t>
            </a:r>
            <a:r>
              <a:rPr lang="en-US" altLang="zh-CN" sz="3600" b="1">
                <a:latin typeface="黑体" panose="02010609060101010101" pitchFamily="49" charset="-122"/>
                <a:ea typeface="黑体" panose="02010609060101010101" pitchFamily="49" charset="-122"/>
              </a:rPr>
              <a:t>1</a:t>
            </a:r>
            <a:r>
              <a:rPr lang="zh-CN" altLang="en-US" sz="3600" b="1">
                <a:latin typeface="黑体" panose="02010609060101010101" pitchFamily="49" charset="-122"/>
                <a:ea typeface="黑体" panose="02010609060101010101" pitchFamily="49" charset="-122"/>
              </a:rPr>
              <a:t>课　隋朝的统一与灭亡</a:t>
            </a:r>
          </a:p>
        </p:txBody>
      </p:sp>
      <p:grpSp>
        <p:nvGrpSpPr>
          <p:cNvPr id="7172" name="组合 29">
            <a:extLst>
              <a:ext uri="{FF2B5EF4-FFF2-40B4-BE49-F238E27FC236}">
                <a16:creationId xmlns:a16="http://schemas.microsoft.com/office/drawing/2014/main" id="{779668D5-390C-4AA5-BFD8-DF6251A8A9F3}"/>
              </a:ext>
            </a:extLst>
          </p:cNvPr>
          <p:cNvGrpSpPr>
            <a:grpSpLocks/>
          </p:cNvGrpSpPr>
          <p:nvPr/>
        </p:nvGrpSpPr>
        <p:grpSpPr bwMode="auto">
          <a:xfrm>
            <a:off x="890588" y="5003800"/>
            <a:ext cx="7362825" cy="503238"/>
            <a:chOff x="602559" y="5013176"/>
            <a:chExt cx="7362818" cy="504056"/>
          </a:xfrm>
        </p:grpSpPr>
        <p:sp>
          <p:nvSpPr>
            <p:cNvPr id="28" name="矩形 27">
              <a:extLst>
                <a:ext uri="{FF2B5EF4-FFF2-40B4-BE49-F238E27FC236}">
                  <a16:creationId xmlns:a16="http://schemas.microsoft.com/office/drawing/2014/main" id="{1C8B1CB9-CC72-402C-A136-8A6F84265993}"/>
                </a:ext>
              </a:extLst>
            </p:cNvPr>
            <p:cNvSpPr/>
            <p:nvPr/>
          </p:nvSpPr>
          <p:spPr>
            <a:xfrm>
              <a:off x="1331220" y="5094271"/>
              <a:ext cx="6553194" cy="287804"/>
            </a:xfrm>
            <a:prstGeom prst="rect">
              <a:avLst/>
            </a:prstGeom>
            <a:solidFill>
              <a:srgbClr val="2E6CB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grpSp>
          <p:nvGrpSpPr>
            <p:cNvPr id="7174" name="组合 18">
              <a:extLst>
                <a:ext uri="{FF2B5EF4-FFF2-40B4-BE49-F238E27FC236}">
                  <a16:creationId xmlns:a16="http://schemas.microsoft.com/office/drawing/2014/main" id="{FE6055B9-5D17-4562-A267-71345025C11A}"/>
                </a:ext>
              </a:extLst>
            </p:cNvPr>
            <p:cNvGrpSpPr>
              <a:grpSpLocks/>
            </p:cNvGrpSpPr>
            <p:nvPr/>
          </p:nvGrpSpPr>
          <p:grpSpPr bwMode="auto">
            <a:xfrm>
              <a:off x="602559" y="5013176"/>
              <a:ext cx="1377153" cy="504056"/>
              <a:chOff x="314527" y="4149080"/>
              <a:chExt cx="1377153" cy="504056"/>
            </a:xfrm>
          </p:grpSpPr>
          <p:grpSp>
            <p:nvGrpSpPr>
              <p:cNvPr id="7190" name="组合 24">
                <a:extLst>
                  <a:ext uri="{FF2B5EF4-FFF2-40B4-BE49-F238E27FC236}">
                    <a16:creationId xmlns:a16="http://schemas.microsoft.com/office/drawing/2014/main" id="{94F26D7C-6E6C-45A3-8C32-1E2A33005E7D}"/>
                  </a:ext>
                </a:extLst>
              </p:cNvPr>
              <p:cNvGrpSpPr>
                <a:grpSpLocks/>
              </p:cNvGrpSpPr>
              <p:nvPr/>
            </p:nvGrpSpPr>
            <p:grpSpPr bwMode="auto">
              <a:xfrm>
                <a:off x="314527" y="4149080"/>
                <a:ext cx="1377153" cy="504056"/>
                <a:chOff x="449542" y="1052736"/>
                <a:chExt cx="8514946" cy="2985864"/>
              </a:xfrm>
            </p:grpSpPr>
            <p:sp>
              <p:nvSpPr>
                <p:cNvPr id="26" name="矩形 25">
                  <a:extLst>
                    <a:ext uri="{FF2B5EF4-FFF2-40B4-BE49-F238E27FC236}">
                      <a16:creationId xmlns:a16="http://schemas.microsoft.com/office/drawing/2014/main" id="{574A765A-2046-4EBE-B535-54A8F462C875}"/>
                    </a:ext>
                  </a:extLst>
                </p:cNvPr>
                <p:cNvSpPr/>
                <p:nvPr/>
              </p:nvSpPr>
              <p:spPr>
                <a:xfrm>
                  <a:off x="449542" y="1052736"/>
                  <a:ext cx="8510049" cy="2985864"/>
                </a:xfrm>
                <a:prstGeom prst="rect">
                  <a:avLst/>
                </a:prstGeom>
                <a:solidFill>
                  <a:srgbClr val="2E6CB8">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effectLst>
                      <a:reflection blurRad="6350" stA="55000" endA="300" endPos="45500" dir="5400000" sy="-100000" algn="bl" rotWithShape="0"/>
                    </a:effectLst>
                  </a:endParaRPr>
                </a:p>
              </p:txBody>
            </p:sp>
            <p:sp>
              <p:nvSpPr>
                <p:cNvPr id="27" name="矩形 26">
                  <a:extLst>
                    <a:ext uri="{FF2B5EF4-FFF2-40B4-BE49-F238E27FC236}">
                      <a16:creationId xmlns:a16="http://schemas.microsoft.com/office/drawing/2014/main" id="{3819D800-FCCE-4C3D-92A9-BBCD5C78EF36}"/>
                    </a:ext>
                  </a:extLst>
                </p:cNvPr>
                <p:cNvSpPr/>
                <p:nvPr/>
              </p:nvSpPr>
              <p:spPr>
                <a:xfrm>
                  <a:off x="626221" y="1354148"/>
                  <a:ext cx="8156690" cy="2383040"/>
                </a:xfrm>
                <a:prstGeom prst="rect">
                  <a:avLst/>
                </a:prstGeom>
                <a:solidFill>
                  <a:schemeClr val="bg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effectLst>
                      <a:reflection blurRad="6350" stA="55000" endA="300" endPos="45500" dir="5400000" sy="-100000" algn="bl" rotWithShape="0"/>
                    </a:effectLst>
                  </a:endParaRPr>
                </a:p>
              </p:txBody>
            </p:sp>
          </p:grpSp>
          <p:sp>
            <p:nvSpPr>
              <p:cNvPr id="7191" name="矩形 17">
                <a:extLst>
                  <a:ext uri="{FF2B5EF4-FFF2-40B4-BE49-F238E27FC236}">
                    <a16:creationId xmlns:a16="http://schemas.microsoft.com/office/drawing/2014/main" id="{E3DAA5B1-980C-434B-B273-30AE62BAABE7}"/>
                  </a:ext>
                </a:extLst>
              </p:cNvPr>
              <p:cNvSpPr>
                <a:spLocks noChangeArrowheads="1"/>
              </p:cNvSpPr>
              <p:nvPr/>
            </p:nvSpPr>
            <p:spPr bwMode="auto">
              <a:xfrm>
                <a:off x="449194" y="4219585"/>
                <a:ext cx="1107995" cy="369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latin typeface="黑体" panose="02010609060101010101" pitchFamily="49" charset="-122"/>
                    <a:ea typeface="黑体" panose="02010609060101010101" pitchFamily="49" charset="-122"/>
                  </a:rPr>
                  <a:t>导入新课</a:t>
                </a:r>
              </a:p>
            </p:txBody>
          </p:sp>
        </p:grpSp>
        <p:grpSp>
          <p:nvGrpSpPr>
            <p:cNvPr id="7175" name="组合 38">
              <a:extLst>
                <a:ext uri="{FF2B5EF4-FFF2-40B4-BE49-F238E27FC236}">
                  <a16:creationId xmlns:a16="http://schemas.microsoft.com/office/drawing/2014/main" id="{DE3ADE7A-B9BF-41B5-80C5-5F3466A38D1F}"/>
                </a:ext>
              </a:extLst>
            </p:cNvPr>
            <p:cNvGrpSpPr>
              <a:grpSpLocks/>
            </p:cNvGrpSpPr>
            <p:nvPr/>
          </p:nvGrpSpPr>
          <p:grpSpPr bwMode="auto">
            <a:xfrm>
              <a:off x="2597781" y="5013176"/>
              <a:ext cx="1377153" cy="504056"/>
              <a:chOff x="314527" y="4149080"/>
              <a:chExt cx="1377153" cy="504056"/>
            </a:xfrm>
          </p:grpSpPr>
          <p:grpSp>
            <p:nvGrpSpPr>
              <p:cNvPr id="7186" name="组合 39">
                <a:extLst>
                  <a:ext uri="{FF2B5EF4-FFF2-40B4-BE49-F238E27FC236}">
                    <a16:creationId xmlns:a16="http://schemas.microsoft.com/office/drawing/2014/main" id="{64AB83FB-74BD-46E4-92BE-380D0695D844}"/>
                  </a:ext>
                </a:extLst>
              </p:cNvPr>
              <p:cNvGrpSpPr>
                <a:grpSpLocks/>
              </p:cNvGrpSpPr>
              <p:nvPr/>
            </p:nvGrpSpPr>
            <p:grpSpPr bwMode="auto">
              <a:xfrm>
                <a:off x="314527" y="4149080"/>
                <a:ext cx="1377153" cy="504056"/>
                <a:chOff x="449542" y="1052736"/>
                <a:chExt cx="8514946" cy="2985864"/>
              </a:xfrm>
            </p:grpSpPr>
            <p:sp>
              <p:nvSpPr>
                <p:cNvPr id="42" name="矩形 41">
                  <a:extLst>
                    <a:ext uri="{FF2B5EF4-FFF2-40B4-BE49-F238E27FC236}">
                      <a16:creationId xmlns:a16="http://schemas.microsoft.com/office/drawing/2014/main" id="{FDBEB981-9BED-4B21-9A4A-9A1E78C6354B}"/>
                    </a:ext>
                  </a:extLst>
                </p:cNvPr>
                <p:cNvSpPr/>
                <p:nvPr/>
              </p:nvSpPr>
              <p:spPr>
                <a:xfrm>
                  <a:off x="451168" y="1052736"/>
                  <a:ext cx="8510055" cy="2985864"/>
                </a:xfrm>
                <a:prstGeom prst="rect">
                  <a:avLst/>
                </a:prstGeom>
                <a:solidFill>
                  <a:srgbClr val="2E6CB8">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effectLst>
                      <a:reflection blurRad="6350" stA="55000" endA="300" endPos="45500" dir="5400000" sy="-100000" algn="bl" rotWithShape="0"/>
                    </a:effectLst>
                  </a:endParaRPr>
                </a:p>
              </p:txBody>
            </p:sp>
            <p:sp>
              <p:nvSpPr>
                <p:cNvPr id="43" name="矩形 42">
                  <a:extLst>
                    <a:ext uri="{FF2B5EF4-FFF2-40B4-BE49-F238E27FC236}">
                      <a16:creationId xmlns:a16="http://schemas.microsoft.com/office/drawing/2014/main" id="{8FA0E661-78DA-451B-AE5B-6781B4E4CE8E}"/>
                    </a:ext>
                  </a:extLst>
                </p:cNvPr>
                <p:cNvSpPr/>
                <p:nvPr/>
              </p:nvSpPr>
              <p:spPr>
                <a:xfrm>
                  <a:off x="627847" y="1354148"/>
                  <a:ext cx="8156697" cy="2383040"/>
                </a:xfrm>
                <a:prstGeom prst="rect">
                  <a:avLst/>
                </a:prstGeom>
                <a:solidFill>
                  <a:schemeClr val="bg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effectLst>
                      <a:reflection blurRad="6350" stA="55000" endA="300" endPos="45500" dir="5400000" sy="-100000" algn="bl" rotWithShape="0"/>
                    </a:effectLst>
                  </a:endParaRPr>
                </a:p>
              </p:txBody>
            </p:sp>
          </p:grpSp>
          <p:sp>
            <p:nvSpPr>
              <p:cNvPr id="7187" name="矩形 40">
                <a:extLst>
                  <a:ext uri="{FF2B5EF4-FFF2-40B4-BE49-F238E27FC236}">
                    <a16:creationId xmlns:a16="http://schemas.microsoft.com/office/drawing/2014/main" id="{923BF5A2-9D0D-44B1-9375-3CC24634B1AC}"/>
                  </a:ext>
                </a:extLst>
              </p:cNvPr>
              <p:cNvSpPr>
                <a:spLocks noChangeArrowheads="1"/>
              </p:cNvSpPr>
              <p:nvPr/>
            </p:nvSpPr>
            <p:spPr bwMode="auto">
              <a:xfrm>
                <a:off x="458717" y="4219585"/>
                <a:ext cx="1107995" cy="369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latin typeface="黑体" panose="02010609060101010101" pitchFamily="49" charset="-122"/>
                    <a:ea typeface="黑体" panose="02010609060101010101" pitchFamily="49" charset="-122"/>
                  </a:rPr>
                  <a:t>新课探究</a:t>
                </a:r>
              </a:p>
            </p:txBody>
          </p:sp>
        </p:grpSp>
        <p:grpSp>
          <p:nvGrpSpPr>
            <p:cNvPr id="7176" name="组合 43">
              <a:extLst>
                <a:ext uri="{FF2B5EF4-FFF2-40B4-BE49-F238E27FC236}">
                  <a16:creationId xmlns:a16="http://schemas.microsoft.com/office/drawing/2014/main" id="{5CD3263A-E74A-4DE8-82B3-C8720386421B}"/>
                </a:ext>
              </a:extLst>
            </p:cNvPr>
            <p:cNvGrpSpPr>
              <a:grpSpLocks/>
            </p:cNvGrpSpPr>
            <p:nvPr/>
          </p:nvGrpSpPr>
          <p:grpSpPr bwMode="auto">
            <a:xfrm>
              <a:off x="4593003" y="5013176"/>
              <a:ext cx="1377153" cy="504056"/>
              <a:chOff x="314527" y="4149080"/>
              <a:chExt cx="1377153" cy="504056"/>
            </a:xfrm>
          </p:grpSpPr>
          <p:grpSp>
            <p:nvGrpSpPr>
              <p:cNvPr id="7182" name="组合 44">
                <a:extLst>
                  <a:ext uri="{FF2B5EF4-FFF2-40B4-BE49-F238E27FC236}">
                    <a16:creationId xmlns:a16="http://schemas.microsoft.com/office/drawing/2014/main" id="{E26DB59A-626B-4A9A-88ED-6A20CFB9C381}"/>
                  </a:ext>
                </a:extLst>
              </p:cNvPr>
              <p:cNvGrpSpPr>
                <a:grpSpLocks/>
              </p:cNvGrpSpPr>
              <p:nvPr/>
            </p:nvGrpSpPr>
            <p:grpSpPr bwMode="auto">
              <a:xfrm>
                <a:off x="314527" y="4149080"/>
                <a:ext cx="1377153" cy="504056"/>
                <a:chOff x="449542" y="1052736"/>
                <a:chExt cx="8514946" cy="2985864"/>
              </a:xfrm>
            </p:grpSpPr>
            <p:sp>
              <p:nvSpPr>
                <p:cNvPr id="47" name="矩形 46">
                  <a:extLst>
                    <a:ext uri="{FF2B5EF4-FFF2-40B4-BE49-F238E27FC236}">
                      <a16:creationId xmlns:a16="http://schemas.microsoft.com/office/drawing/2014/main" id="{0AEB4D21-5AD6-4A2F-9491-686B9A15A119}"/>
                    </a:ext>
                  </a:extLst>
                </p:cNvPr>
                <p:cNvSpPr/>
                <p:nvPr/>
              </p:nvSpPr>
              <p:spPr>
                <a:xfrm>
                  <a:off x="452800" y="1052736"/>
                  <a:ext cx="8510049" cy="2985864"/>
                </a:xfrm>
                <a:prstGeom prst="rect">
                  <a:avLst/>
                </a:prstGeom>
                <a:solidFill>
                  <a:srgbClr val="2E6CB8">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effectLst>
                      <a:reflection blurRad="6350" stA="55000" endA="300" endPos="45500" dir="5400000" sy="-100000" algn="bl" rotWithShape="0"/>
                    </a:effectLst>
                  </a:endParaRPr>
                </a:p>
              </p:txBody>
            </p:sp>
            <p:sp>
              <p:nvSpPr>
                <p:cNvPr id="48" name="矩形 47">
                  <a:extLst>
                    <a:ext uri="{FF2B5EF4-FFF2-40B4-BE49-F238E27FC236}">
                      <a16:creationId xmlns:a16="http://schemas.microsoft.com/office/drawing/2014/main" id="{E8961803-C9AE-4C94-A264-5EA772698B6D}"/>
                    </a:ext>
                  </a:extLst>
                </p:cNvPr>
                <p:cNvSpPr/>
                <p:nvPr/>
              </p:nvSpPr>
              <p:spPr>
                <a:xfrm>
                  <a:off x="629480" y="1354148"/>
                  <a:ext cx="8156690" cy="2383040"/>
                </a:xfrm>
                <a:prstGeom prst="rect">
                  <a:avLst/>
                </a:prstGeom>
                <a:solidFill>
                  <a:schemeClr val="bg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effectLst>
                      <a:reflection blurRad="6350" stA="55000" endA="300" endPos="45500" dir="5400000" sy="-100000" algn="bl" rotWithShape="0"/>
                    </a:effectLst>
                  </a:endParaRPr>
                </a:p>
              </p:txBody>
            </p:sp>
          </p:grpSp>
          <p:sp>
            <p:nvSpPr>
              <p:cNvPr id="7183" name="矩形 45">
                <a:extLst>
                  <a:ext uri="{FF2B5EF4-FFF2-40B4-BE49-F238E27FC236}">
                    <a16:creationId xmlns:a16="http://schemas.microsoft.com/office/drawing/2014/main" id="{5F4C92EE-EB7C-411F-9521-84D0D5F3A6CA}"/>
                  </a:ext>
                </a:extLst>
              </p:cNvPr>
              <p:cNvSpPr>
                <a:spLocks noChangeArrowheads="1"/>
              </p:cNvSpPr>
              <p:nvPr/>
            </p:nvSpPr>
            <p:spPr bwMode="auto">
              <a:xfrm>
                <a:off x="458717" y="4219585"/>
                <a:ext cx="1107995" cy="369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latin typeface="黑体" panose="02010609060101010101" pitchFamily="49" charset="-122"/>
                    <a:ea typeface="黑体" panose="02010609060101010101" pitchFamily="49" charset="-122"/>
                  </a:rPr>
                  <a:t>课堂小结</a:t>
                </a:r>
              </a:p>
            </p:txBody>
          </p:sp>
        </p:grpSp>
        <p:grpSp>
          <p:nvGrpSpPr>
            <p:cNvPr id="7177" name="组合 48">
              <a:extLst>
                <a:ext uri="{FF2B5EF4-FFF2-40B4-BE49-F238E27FC236}">
                  <a16:creationId xmlns:a16="http://schemas.microsoft.com/office/drawing/2014/main" id="{73973B9D-DD89-46D3-993C-1D69CF3E33C5}"/>
                </a:ext>
              </a:extLst>
            </p:cNvPr>
            <p:cNvGrpSpPr>
              <a:grpSpLocks/>
            </p:cNvGrpSpPr>
            <p:nvPr/>
          </p:nvGrpSpPr>
          <p:grpSpPr bwMode="auto">
            <a:xfrm>
              <a:off x="6588224" y="5013176"/>
              <a:ext cx="1377153" cy="504056"/>
              <a:chOff x="314527" y="4149080"/>
              <a:chExt cx="1377153" cy="504056"/>
            </a:xfrm>
          </p:grpSpPr>
          <p:grpSp>
            <p:nvGrpSpPr>
              <p:cNvPr id="7178" name="组合 49">
                <a:extLst>
                  <a:ext uri="{FF2B5EF4-FFF2-40B4-BE49-F238E27FC236}">
                    <a16:creationId xmlns:a16="http://schemas.microsoft.com/office/drawing/2014/main" id="{60DF5B21-BE84-4B61-8069-95B313048066}"/>
                  </a:ext>
                </a:extLst>
              </p:cNvPr>
              <p:cNvGrpSpPr>
                <a:grpSpLocks/>
              </p:cNvGrpSpPr>
              <p:nvPr/>
            </p:nvGrpSpPr>
            <p:grpSpPr bwMode="auto">
              <a:xfrm>
                <a:off x="314527" y="4149080"/>
                <a:ext cx="1377153" cy="504056"/>
                <a:chOff x="449542" y="1052736"/>
                <a:chExt cx="8514946" cy="2985864"/>
              </a:xfrm>
            </p:grpSpPr>
            <p:sp>
              <p:nvSpPr>
                <p:cNvPr id="52" name="矩形 51">
                  <a:extLst>
                    <a:ext uri="{FF2B5EF4-FFF2-40B4-BE49-F238E27FC236}">
                      <a16:creationId xmlns:a16="http://schemas.microsoft.com/office/drawing/2014/main" id="{6A670C8D-2898-49A2-8A9D-3B61660621C4}"/>
                    </a:ext>
                  </a:extLst>
                </p:cNvPr>
                <p:cNvSpPr/>
                <p:nvPr/>
              </p:nvSpPr>
              <p:spPr>
                <a:xfrm>
                  <a:off x="454433" y="1052736"/>
                  <a:ext cx="8510055" cy="2985864"/>
                </a:xfrm>
                <a:prstGeom prst="rect">
                  <a:avLst/>
                </a:prstGeom>
                <a:solidFill>
                  <a:srgbClr val="2E6CB8">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effectLst>
                      <a:reflection blurRad="6350" stA="55000" endA="300" endPos="45500" dir="5400000" sy="-100000" algn="bl" rotWithShape="0"/>
                    </a:effectLst>
                  </a:endParaRPr>
                </a:p>
              </p:txBody>
            </p:sp>
            <p:sp>
              <p:nvSpPr>
                <p:cNvPr id="53" name="矩形 52">
                  <a:extLst>
                    <a:ext uri="{FF2B5EF4-FFF2-40B4-BE49-F238E27FC236}">
                      <a16:creationId xmlns:a16="http://schemas.microsoft.com/office/drawing/2014/main" id="{AFAE8F8C-607B-4763-965C-018319B2BDB0}"/>
                    </a:ext>
                  </a:extLst>
                </p:cNvPr>
                <p:cNvSpPr/>
                <p:nvPr/>
              </p:nvSpPr>
              <p:spPr>
                <a:xfrm>
                  <a:off x="631112" y="1354148"/>
                  <a:ext cx="8156697" cy="2383040"/>
                </a:xfrm>
                <a:prstGeom prst="rect">
                  <a:avLst/>
                </a:prstGeom>
                <a:solidFill>
                  <a:schemeClr val="bg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effectLst>
                      <a:reflection blurRad="6350" stA="55000" endA="300" endPos="45500" dir="5400000" sy="-100000" algn="bl" rotWithShape="0"/>
                    </a:effectLst>
                  </a:endParaRPr>
                </a:p>
              </p:txBody>
            </p:sp>
          </p:grpSp>
          <p:sp>
            <p:nvSpPr>
              <p:cNvPr id="7179" name="矩形 50">
                <a:extLst>
                  <a:ext uri="{FF2B5EF4-FFF2-40B4-BE49-F238E27FC236}">
                    <a16:creationId xmlns:a16="http://schemas.microsoft.com/office/drawing/2014/main" id="{CCBF9F43-06CA-4FA7-B966-290FF68EC1E3}"/>
                  </a:ext>
                </a:extLst>
              </p:cNvPr>
              <p:cNvSpPr>
                <a:spLocks noChangeArrowheads="1"/>
              </p:cNvSpPr>
              <p:nvPr/>
            </p:nvSpPr>
            <p:spPr bwMode="auto">
              <a:xfrm>
                <a:off x="449718" y="4219585"/>
                <a:ext cx="1107995" cy="369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latin typeface="黑体" panose="02010609060101010101" pitchFamily="49" charset="-122"/>
                    <a:ea typeface="黑体" panose="02010609060101010101" pitchFamily="49" charset="-122"/>
                  </a:rPr>
                  <a:t>随堂训练</a:t>
                </a: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图片 5" descr="ac01f11eee8e48e6f786f501a6c2bf83">
            <a:extLst>
              <a:ext uri="{FF2B5EF4-FFF2-40B4-BE49-F238E27FC236}">
                <a16:creationId xmlns:a16="http://schemas.microsoft.com/office/drawing/2014/main" id="{544C4CA4-D3A3-49CF-A531-EEAEE957F2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9575" y="2708275"/>
            <a:ext cx="3184525" cy="337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文本框 6">
            <a:extLst>
              <a:ext uri="{FF2B5EF4-FFF2-40B4-BE49-F238E27FC236}">
                <a16:creationId xmlns:a16="http://schemas.microsoft.com/office/drawing/2014/main" id="{C554498F-C973-448B-81BD-A3B53BE3EE2D}"/>
              </a:ext>
            </a:extLst>
          </p:cNvPr>
          <p:cNvSpPr txBox="1">
            <a:spLocks noChangeArrowheads="1"/>
          </p:cNvSpPr>
          <p:nvPr/>
        </p:nvSpPr>
        <p:spPr bwMode="auto">
          <a:xfrm>
            <a:off x="5148263" y="6051550"/>
            <a:ext cx="2484437"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latin typeface="宋体" panose="02010600030101010101" pitchFamily="2" charset="-122"/>
              </a:rPr>
              <a:t>含嘉仓示意图</a:t>
            </a:r>
          </a:p>
        </p:txBody>
      </p:sp>
      <p:sp>
        <p:nvSpPr>
          <p:cNvPr id="10243" name="文本框 4">
            <a:extLst>
              <a:ext uri="{FF2B5EF4-FFF2-40B4-BE49-F238E27FC236}">
                <a16:creationId xmlns:a16="http://schemas.microsoft.com/office/drawing/2014/main" id="{8D4F27C4-2437-4F21-8A00-1ED082696E7A}"/>
              </a:ext>
            </a:extLst>
          </p:cNvPr>
          <p:cNvSpPr txBox="1">
            <a:spLocks noChangeArrowheads="1"/>
          </p:cNvSpPr>
          <p:nvPr/>
        </p:nvSpPr>
        <p:spPr bwMode="auto">
          <a:xfrm>
            <a:off x="258763" y="603250"/>
            <a:ext cx="8634412" cy="1693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30000"/>
              </a:lnSpc>
            </a:pPr>
            <a:r>
              <a:rPr lang="zh-CN" altLang="en-US" sz="2800" b="1">
                <a:latin typeface="黑体" panose="02010609060101010101" pitchFamily="49" charset="-122"/>
                <a:ea typeface="黑体" panose="02010609060101010101" pitchFamily="49" charset="-122"/>
                <a:sym typeface="宋体" panose="02010600030101010101" pitchFamily="2" charset="-122"/>
              </a:rPr>
              <a:t>（</a:t>
            </a:r>
            <a:r>
              <a:rPr lang="en-US" altLang="zh-CN" sz="2800" b="1">
                <a:latin typeface="黑体" panose="02010609060101010101" pitchFamily="49" charset="-122"/>
                <a:ea typeface="黑体" panose="02010609060101010101" pitchFamily="49" charset="-122"/>
                <a:sym typeface="宋体" panose="02010600030101010101" pitchFamily="2" charset="-122"/>
              </a:rPr>
              <a:t>2</a:t>
            </a:r>
            <a:r>
              <a:rPr lang="zh-CN" altLang="en-US" sz="2800" b="1">
                <a:latin typeface="黑体" panose="02010609060101010101" pitchFamily="49" charset="-122"/>
                <a:ea typeface="黑体" panose="02010609060101010101" pitchFamily="49" charset="-122"/>
                <a:sym typeface="宋体" panose="02010600030101010101" pitchFamily="2" charset="-122"/>
              </a:rPr>
              <a:t>）影响：①促进了社会经济的迅速恢复和发展，使人口数量和垦田面积大幅度增长，隋朝成为疆域辽阔、国力强盛的王朝；②出现了“开皇之治”的盛世局面</a:t>
            </a:r>
          </a:p>
        </p:txBody>
      </p:sp>
      <p:pic>
        <p:nvPicPr>
          <p:cNvPr id="9" name="图片 8" descr="图片1_meitu_1">
            <a:extLst>
              <a:ext uri="{FF2B5EF4-FFF2-40B4-BE49-F238E27FC236}">
                <a16:creationId xmlns:a16="http://schemas.microsoft.com/office/drawing/2014/main" id="{8B6DC8FD-EFCF-458B-AE21-28A4F9F87E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36975" y="2708275"/>
            <a:ext cx="4994275" cy="3343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9" presetClass="entr" presetSubtype="0" fill="hold" grpId="0" nodeType="clickEffect">
                                  <p:stCondLst>
                                    <p:cond delay="0"/>
                                  </p:stCondLst>
                                  <p:childTnLst>
                                    <p:set>
                                      <p:cBhvr>
                                        <p:cTn id="6" dur="1" fill="hold">
                                          <p:stCondLst>
                                            <p:cond delay="0"/>
                                          </p:stCondLst>
                                        </p:cTn>
                                        <p:tgtEl>
                                          <p:spTgt spid="10243"/>
                                        </p:tgtEl>
                                        <p:attrNameLst>
                                          <p:attrName>style.visibility</p:attrName>
                                        </p:attrNameLst>
                                      </p:cBhvr>
                                      <p:to>
                                        <p:strVal val="visible"/>
                                      </p:to>
                                    </p:set>
                                    <p:anim calcmode="lin" valueType="num">
                                      <p:cBhvr>
                                        <p:cTn id="7" dur="1000" fill="hold"/>
                                        <p:tgtEl>
                                          <p:spTgt spid="10243"/>
                                        </p:tgtEl>
                                        <p:attrNameLst>
                                          <p:attrName>ppt_x</p:attrName>
                                        </p:attrNameLst>
                                      </p:cBhvr>
                                      <p:tavLst>
                                        <p:tav tm="0">
                                          <p:val>
                                            <p:strVal val="#ppt_x-.2"/>
                                          </p:val>
                                        </p:tav>
                                        <p:tav tm="100000">
                                          <p:val>
                                            <p:strVal val="#ppt_x"/>
                                          </p:val>
                                        </p:tav>
                                      </p:tavLst>
                                    </p:anim>
                                    <p:anim calcmode="lin" valueType="num">
                                      <p:cBhvr>
                                        <p:cTn id="8" dur="1000" fill="hold"/>
                                        <p:tgtEl>
                                          <p:spTgt spid="10243"/>
                                        </p:tgtEl>
                                        <p:attrNameLst>
                                          <p:attrName>ppt_y</p:attrName>
                                        </p:attrNameLst>
                                      </p:cBhvr>
                                      <p:tavLst>
                                        <p:tav tm="0">
                                          <p:val>
                                            <p:strVal val="#ppt_y"/>
                                          </p:val>
                                        </p:tav>
                                        <p:tav tm="100000">
                                          <p:val>
                                            <p:strVal val="#ppt_y"/>
                                          </p:val>
                                        </p:tav>
                                      </p:tavLst>
                                    </p:anim>
                                    <p:animEffect transition="in" filter="wipe(right)" prLst="gradientSize: 0.1">
                                      <p:cBhvr>
                                        <p:cTn id="9" dur="1000"/>
                                        <p:tgtEl>
                                          <p:spTgt spid="10243"/>
                                        </p:tgtEl>
                                      </p:cBhvr>
                                    </p:animEffect>
                                  </p:childTnLst>
                                </p:cTn>
                              </p:par>
                            </p:childTnLst>
                          </p:cTn>
                        </p:par>
                      </p:childTnLst>
                    </p:cTn>
                  </p:par>
                  <p:par>
                    <p:cTn id="10" fill="hold" nodeType="clickPar">
                      <p:stCondLst>
                        <p:cond delay="indefinite"/>
                      </p:stCondLst>
                      <p:childTnLst>
                        <p:par>
                          <p:cTn id="11" fill="hold" nodeType="withGroup">
                            <p:stCondLst>
                              <p:cond delay="0"/>
                            </p:stCondLst>
                            <p:childTnLst>
                              <p:par>
                                <p:cTn id="12" presetID="3" presetClass="entr" presetSubtype="1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blinds(horizontal)">
                                      <p:cBhvr>
                                        <p:cTn id="14" dur="500"/>
                                        <p:tgtEl>
                                          <p:spTgt spid="6"/>
                                        </p:tgtEl>
                                      </p:cBhvr>
                                    </p:animEffect>
                                  </p:childTnLst>
                                </p:cTn>
                              </p:par>
                              <p:par>
                                <p:cTn id="15" presetID="3" presetClass="entr" presetSubtype="1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par>
                                <p:cTn id="18" presetID="3" presetClass="entr" presetSubtype="10" fill="hold" nodeType="with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blinds(horizontal)">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243" grpId="0"/>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A099CF7B-F10E-4611-AFD1-D4C61AFF99C7}"/>
              </a:ext>
            </a:extLst>
          </p:cNvPr>
          <p:cNvSpPr txBox="1">
            <a:spLocks noChangeArrowheads="1"/>
          </p:cNvSpPr>
          <p:nvPr/>
        </p:nvSpPr>
        <p:spPr bwMode="auto">
          <a:xfrm>
            <a:off x="255588" y="3019425"/>
            <a:ext cx="8637587" cy="55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000" b="1">
                <a:solidFill>
                  <a:srgbClr val="0000FF"/>
                </a:solidFill>
                <a:latin typeface="黑体" panose="02010609060101010101" pitchFamily="49" charset="-122"/>
                <a:ea typeface="黑体" panose="02010609060101010101" pitchFamily="49" charset="-122"/>
              </a:rPr>
              <a:t>1.</a:t>
            </a:r>
            <a:r>
              <a:rPr lang="zh-CN" altLang="en-US" sz="3000" b="1">
                <a:solidFill>
                  <a:srgbClr val="0000FF"/>
                </a:solidFill>
                <a:latin typeface="黑体" panose="02010609060101010101" pitchFamily="49" charset="-122"/>
                <a:ea typeface="黑体" panose="02010609060101010101" pitchFamily="49" charset="-122"/>
              </a:rPr>
              <a:t>目的：</a:t>
            </a:r>
            <a:r>
              <a:rPr lang="zh-CN" altLang="en-US" sz="2800" b="1">
                <a:latin typeface="黑体" panose="02010609060101010101" pitchFamily="49" charset="-122"/>
                <a:ea typeface="黑体" panose="02010609060101010101" pitchFamily="49" charset="-122"/>
              </a:rPr>
              <a:t>加强南北交通，巩固隋王朝对全国的统治</a:t>
            </a:r>
          </a:p>
        </p:txBody>
      </p:sp>
      <p:sp>
        <p:nvSpPr>
          <p:cNvPr id="18435" name="矩形 18">
            <a:extLst>
              <a:ext uri="{FF2B5EF4-FFF2-40B4-BE49-F238E27FC236}">
                <a16:creationId xmlns:a16="http://schemas.microsoft.com/office/drawing/2014/main" id="{A9BB58FC-27D7-4421-9229-EF164D625470}"/>
              </a:ext>
            </a:extLst>
          </p:cNvPr>
          <p:cNvSpPr>
            <a:spLocks noChangeArrowheads="1"/>
          </p:cNvSpPr>
          <p:nvPr/>
        </p:nvSpPr>
        <p:spPr bwMode="auto">
          <a:xfrm>
            <a:off x="255588" y="317500"/>
            <a:ext cx="3570287"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zh-CN" sz="2400" b="1">
                <a:latin typeface="微软雅黑" panose="020B0503020204020204" pitchFamily="34" charset="-122"/>
                <a:ea typeface="微软雅黑" panose="020B0503020204020204" pitchFamily="34" charset="-122"/>
              </a:rPr>
              <a:t>目标导学</a:t>
            </a:r>
            <a:r>
              <a:rPr lang="zh-CN" altLang="en-US" sz="2400" b="1">
                <a:latin typeface="微软雅黑" panose="020B0503020204020204" pitchFamily="34" charset="-122"/>
                <a:ea typeface="微软雅黑" panose="020B0503020204020204" pitchFamily="34" charset="-122"/>
              </a:rPr>
              <a:t>二</a:t>
            </a:r>
            <a:r>
              <a:rPr lang="zh-CN" altLang="zh-CN" sz="2400" b="1">
                <a:latin typeface="微软雅黑" panose="020B0503020204020204" pitchFamily="34" charset="-122"/>
                <a:ea typeface="微软雅黑" panose="020B0503020204020204" pitchFamily="34" charset="-122"/>
              </a:rPr>
              <a:t>：</a:t>
            </a:r>
            <a:r>
              <a:rPr lang="zh-CN" altLang="en-US" sz="2400" b="1">
                <a:latin typeface="微软雅黑" panose="020B0503020204020204" pitchFamily="34" charset="-122"/>
                <a:ea typeface="微软雅黑" panose="020B0503020204020204" pitchFamily="34" charset="-122"/>
              </a:rPr>
              <a:t>开通大运河</a:t>
            </a:r>
          </a:p>
        </p:txBody>
      </p:sp>
      <p:sp>
        <p:nvSpPr>
          <p:cNvPr id="7" name="矩形 6">
            <a:extLst>
              <a:ext uri="{FF2B5EF4-FFF2-40B4-BE49-F238E27FC236}">
                <a16:creationId xmlns:a16="http://schemas.microsoft.com/office/drawing/2014/main" id="{0D94E355-C180-4D86-8BE9-B0A45F0A9881}"/>
              </a:ext>
            </a:extLst>
          </p:cNvPr>
          <p:cNvSpPr>
            <a:spLocks noChangeArrowheads="1"/>
          </p:cNvSpPr>
          <p:nvPr/>
        </p:nvSpPr>
        <p:spPr bwMode="auto">
          <a:xfrm>
            <a:off x="255588" y="965200"/>
            <a:ext cx="8637587" cy="181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800" b="1">
                <a:latin typeface="楷体" panose="02010609060101010101" pitchFamily="49" charset="-122"/>
                <a:ea typeface="楷体" panose="02010609060101010101" pitchFamily="49" charset="-122"/>
              </a:rPr>
              <a:t>    </a:t>
            </a:r>
            <a:r>
              <a:rPr lang="zh-CN" altLang="zh-CN" sz="2800" b="1">
                <a:latin typeface="楷体" panose="02010609060101010101" pitchFamily="49" charset="-122"/>
                <a:ea typeface="楷体" panose="02010609060101010101" pitchFamily="49" charset="-122"/>
              </a:rPr>
              <a:t>从公元</a:t>
            </a:r>
            <a:r>
              <a:rPr lang="en-US" altLang="zh-CN" sz="2800" b="1">
                <a:latin typeface="楷体" panose="02010609060101010101" pitchFamily="49" charset="-122"/>
                <a:ea typeface="楷体" panose="02010609060101010101" pitchFamily="49" charset="-122"/>
              </a:rPr>
              <a:t>604</a:t>
            </a:r>
            <a:r>
              <a:rPr lang="zh-CN" altLang="zh-CN" sz="2800" b="1">
                <a:latin typeface="楷体" panose="02010609060101010101" pitchFamily="49" charset="-122"/>
                <a:ea typeface="楷体" panose="02010609060101010101" pitchFamily="49" charset="-122"/>
              </a:rPr>
              <a:t>年</a:t>
            </a:r>
            <a:r>
              <a:rPr lang="en-US" altLang="zh-CN" sz="2800" b="1">
                <a:latin typeface="楷体" panose="02010609060101010101" pitchFamily="49" charset="-122"/>
                <a:ea typeface="楷体" panose="02010609060101010101" pitchFamily="49" charset="-122"/>
              </a:rPr>
              <a:t>11</a:t>
            </a:r>
            <a:r>
              <a:rPr lang="zh-CN" altLang="zh-CN" sz="2800" b="1">
                <a:latin typeface="楷体" panose="02010609060101010101" pitchFamily="49" charset="-122"/>
                <a:ea typeface="楷体" panose="02010609060101010101" pitchFamily="49" charset="-122"/>
              </a:rPr>
              <a:t>月发诏，第二年</a:t>
            </a:r>
            <a:r>
              <a:rPr lang="en-US" altLang="zh-CN" sz="2800" b="1">
                <a:latin typeface="楷体" panose="02010609060101010101" pitchFamily="49" charset="-122"/>
                <a:ea typeface="楷体" panose="02010609060101010101" pitchFamily="49" charset="-122"/>
              </a:rPr>
              <a:t>2</a:t>
            </a:r>
            <a:r>
              <a:rPr lang="zh-CN" altLang="zh-CN" sz="2800" b="1">
                <a:latin typeface="楷体" panose="02010609060101010101" pitchFamily="49" charset="-122"/>
                <a:ea typeface="楷体" panose="02010609060101010101" pitchFamily="49" charset="-122"/>
              </a:rPr>
              <a:t>月正式启动……“开凿大运河”。……旨在加强南北的经济文化联系。</a:t>
            </a:r>
          </a:p>
          <a:p>
            <a:pPr algn="r" eaLnBrk="1" hangingPunct="1"/>
            <a:r>
              <a:rPr lang="en-US" altLang="zh-CN" sz="2800" b="1"/>
              <a:t>——</a:t>
            </a:r>
            <a:r>
              <a:rPr lang="zh-CN" altLang="zh-CN" sz="2800" b="1"/>
              <a:t>袁刚《君王的比较和隋炀帝的事功与暴政》</a:t>
            </a:r>
          </a:p>
        </p:txBody>
      </p:sp>
      <p:pic>
        <p:nvPicPr>
          <p:cNvPr id="35842" name="Picture 2" descr="C:\Users\Administrator\Desktop\t01072110b810a03a22.jpg">
            <a:extLst>
              <a:ext uri="{FF2B5EF4-FFF2-40B4-BE49-F238E27FC236}">
                <a16:creationId xmlns:a16="http://schemas.microsoft.com/office/drawing/2014/main" id="{2C744F53-90A6-4987-ACA5-1DD8E36451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56784" y="3791837"/>
            <a:ext cx="4430432" cy="2932946"/>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ustDataLst>
      <p:tags r:id="rId1"/>
    </p:custDataLst>
  </p:cSld>
  <p:clrMapOvr>
    <a:masterClrMapping/>
  </p:clrMapOvr>
  <p:transition spd="med"/>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5"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7"/>
                                        </p:tgtEl>
                                        <p:attrNameLst>
                                          <p:attrName>ppt_w</p:attrName>
                                        </p:attrNameLst>
                                      </p:cBhvr>
                                      <p:tavLst>
                                        <p:tav tm="0">
                                          <p:val>
                                            <p:strVal val="#ppt_w*.05"/>
                                          </p:val>
                                        </p:tav>
                                        <p:tav tm="100000">
                                          <p:val>
                                            <p:strVal val="#ppt_w"/>
                                          </p:val>
                                        </p:tav>
                                      </p:tavLst>
                                    </p:anim>
                                    <p:anim calcmode="lin" valueType="num">
                                      <p:cBhvr>
                                        <p:cTn id="10" dur="1000" fill="hold"/>
                                        <p:tgtEl>
                                          <p:spTgt spid="7"/>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7"/>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7"/>
                                        </p:tgtEl>
                                      </p:cBhvr>
                                    </p:animEffect>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ppt_x</p:attrName>
                                        </p:attrNameLst>
                                      </p:cBhvr>
                                      <p:tavLst>
                                        <p:tav tm="0">
                                          <p:val>
                                            <p:strVal val="#ppt_x"/>
                                          </p:val>
                                        </p:tav>
                                        <p:tav tm="100000">
                                          <p:val>
                                            <p:strVal val="#ppt_x"/>
                                          </p:val>
                                        </p:tav>
                                      </p:tavLst>
                                    </p:anim>
                                    <p:anim calcmode="lin" valueType="num">
                                      <p:cBhvr>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Box 2">
            <a:extLst>
              <a:ext uri="{FF2B5EF4-FFF2-40B4-BE49-F238E27FC236}">
                <a16:creationId xmlns:a16="http://schemas.microsoft.com/office/drawing/2014/main" id="{65B75217-6485-4AD1-9E95-608FAF201A86}"/>
              </a:ext>
            </a:extLst>
          </p:cNvPr>
          <p:cNvSpPr txBox="1">
            <a:spLocks noChangeArrowheads="1"/>
          </p:cNvSpPr>
          <p:nvPr/>
        </p:nvSpPr>
        <p:spPr bwMode="auto">
          <a:xfrm>
            <a:off x="2424113" y="5715000"/>
            <a:ext cx="4295775"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800" b="1">
                <a:latin typeface="宋体" panose="02010600030101010101" pitchFamily="2" charset="-122"/>
                <a:sym typeface="宋体" panose="02010600030101010101" pitchFamily="2" charset="-122"/>
              </a:rPr>
              <a:t>隋炀帝（604</a:t>
            </a:r>
            <a:r>
              <a:rPr lang="en-US" altLang="zh-CN" sz="2800" b="1">
                <a:latin typeface="宋体" panose="02010600030101010101" pitchFamily="2" charset="-122"/>
                <a:sym typeface="宋体" panose="02010600030101010101" pitchFamily="2" charset="-122"/>
              </a:rPr>
              <a:t>—</a:t>
            </a:r>
            <a:r>
              <a:rPr lang="zh-CN" altLang="en-US" sz="2800" b="1">
                <a:latin typeface="宋体" panose="02010600030101010101" pitchFamily="2" charset="-122"/>
                <a:sym typeface="宋体" panose="02010600030101010101" pitchFamily="2" charset="-122"/>
              </a:rPr>
              <a:t>618年在位</a:t>
            </a:r>
            <a:r>
              <a:rPr lang="zh-CN" altLang="en-US" sz="2800" b="1">
                <a:latin typeface="宋体" panose="02010600030101010101" pitchFamily="2" charset="-122"/>
              </a:rPr>
              <a:t>）</a:t>
            </a:r>
          </a:p>
        </p:txBody>
      </p:sp>
      <p:pic>
        <p:nvPicPr>
          <p:cNvPr id="19459" name="Picture 4" descr="隋炀帝像">
            <a:extLst>
              <a:ext uri="{FF2B5EF4-FFF2-40B4-BE49-F238E27FC236}">
                <a16:creationId xmlns:a16="http://schemas.microsoft.com/office/drawing/2014/main" id="{C6B7C2AC-CE70-4796-B52C-9B342E76C9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2038" y="1466850"/>
            <a:ext cx="4479925" cy="4205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文本框 1">
            <a:extLst>
              <a:ext uri="{FF2B5EF4-FFF2-40B4-BE49-F238E27FC236}">
                <a16:creationId xmlns:a16="http://schemas.microsoft.com/office/drawing/2014/main" id="{325FE763-82BC-4B57-A61D-EDF7608A4702}"/>
              </a:ext>
            </a:extLst>
          </p:cNvPr>
          <p:cNvSpPr txBox="1">
            <a:spLocks noChangeArrowheads="1"/>
          </p:cNvSpPr>
          <p:nvPr/>
        </p:nvSpPr>
        <p:spPr bwMode="auto">
          <a:xfrm>
            <a:off x="250825" y="620713"/>
            <a:ext cx="6067425" cy="55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000" b="1">
                <a:solidFill>
                  <a:srgbClr val="0000FF"/>
                </a:solidFill>
                <a:latin typeface="黑体" panose="02010609060101010101" pitchFamily="49" charset="-122"/>
                <a:ea typeface="黑体" panose="02010609060101010101" pitchFamily="49" charset="-122"/>
              </a:rPr>
              <a:t>2.</a:t>
            </a:r>
            <a:r>
              <a:rPr lang="zh-CN" altLang="en-US" sz="3000" b="1">
                <a:solidFill>
                  <a:srgbClr val="0000FF"/>
                </a:solidFill>
                <a:latin typeface="黑体" panose="02010609060101010101" pitchFamily="49" charset="-122"/>
                <a:ea typeface="黑体" panose="02010609060101010101" pitchFamily="49" charset="-122"/>
              </a:rPr>
              <a:t>修建者和时间：</a:t>
            </a:r>
            <a:r>
              <a:rPr lang="zh-CN" altLang="en-US" sz="2800" b="1">
                <a:latin typeface="黑体" panose="02010609060101010101" pitchFamily="49" charset="-122"/>
                <a:ea typeface="黑体" panose="02010609060101010101" pitchFamily="49" charset="-122"/>
              </a:rPr>
              <a:t>隋炀帝，</a:t>
            </a:r>
            <a:r>
              <a:rPr lang="en-US" altLang="zh-CN" sz="2800" b="1">
                <a:latin typeface="黑体" panose="02010609060101010101" pitchFamily="49" charset="-122"/>
                <a:ea typeface="黑体" panose="02010609060101010101" pitchFamily="49" charset="-122"/>
              </a:rPr>
              <a:t>605</a:t>
            </a:r>
            <a:r>
              <a:rPr lang="zh-CN" altLang="en-US" sz="2800" b="1">
                <a:latin typeface="黑体" panose="02010609060101010101" pitchFamily="49" charset="-122"/>
                <a:ea typeface="黑体" panose="02010609060101010101" pitchFamily="49" charset="-122"/>
              </a:rPr>
              <a:t>年</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9"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ppt_x</p:attrName>
                                        </p:attrNameLst>
                                      </p:cBhvr>
                                      <p:tavLst>
                                        <p:tav tm="0">
                                          <p:val>
                                            <p:strVal val="#ppt_x-.2"/>
                                          </p:val>
                                        </p:tav>
                                        <p:tav tm="100000">
                                          <p:val>
                                            <p:strVal val="#ppt_x"/>
                                          </p:val>
                                        </p:tav>
                                      </p:tavLst>
                                    </p:anim>
                                    <p:anim calcmode="lin" valueType="num">
                                      <p:cBhvr>
                                        <p:cTn id="8" dur="1000" fill="hold"/>
                                        <p:tgtEl>
                                          <p:spTgt spid="2"/>
                                        </p:tgtEl>
                                        <p:attrNameLst>
                                          <p:attrName>ppt_y</p:attrName>
                                        </p:attrNameLst>
                                      </p:cBhvr>
                                      <p:tavLst>
                                        <p:tav tm="0">
                                          <p:val>
                                            <p:strVal val="#ppt_y"/>
                                          </p:val>
                                        </p:tav>
                                        <p:tav tm="100000">
                                          <p:val>
                                            <p:strVal val="#ppt_y"/>
                                          </p:val>
                                        </p:tav>
                                      </p:tavLst>
                                    </p:anim>
                                    <p:animEffect transition="in" filter="wipe(right)" prLst="gradientSize: 0.1">
                                      <p:cBhvr>
                                        <p:cTn id="9" dur="1000"/>
                                        <p:tgtEl>
                                          <p:spTgt spid="2"/>
                                        </p:tgtEl>
                                      </p:cBhvr>
                                    </p:animEffect>
                                  </p:childTnLst>
                                </p:cTn>
                              </p:par>
                            </p:childTnLst>
                          </p:cTn>
                        </p:par>
                      </p:childTnLst>
                    </p:cTn>
                  </p:par>
                  <p:par>
                    <p:cTn id="10" fill="hold" nodeType="clickPar">
                      <p:stCondLst>
                        <p:cond delay="indefinite"/>
                      </p:stCondLst>
                      <p:childTnLst>
                        <p:par>
                          <p:cTn id="11" fill="hold" nodeType="withGroup">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p:cTn id="14" dur="500" fill="hold"/>
                                        <p:tgtEl>
                                          <p:spTgt spid="9"/>
                                        </p:tgtEl>
                                        <p:attrNameLst>
                                          <p:attrName>ppt_x</p:attrName>
                                        </p:attrNameLst>
                                      </p:cBhvr>
                                      <p:tavLst>
                                        <p:tav tm="0">
                                          <p:val>
                                            <p:strVal val="#ppt_x"/>
                                          </p:val>
                                        </p:tav>
                                        <p:tav tm="100000">
                                          <p:val>
                                            <p:strVal val="#ppt_x"/>
                                          </p:val>
                                        </p:tav>
                                      </p:tavLst>
                                    </p:anim>
                                    <p:anim calcmode="lin" valueType="num">
                                      <p:cBhvr>
                                        <p:cTn id="15"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482" name="Picture 3" descr="C:\Users\Administrator\Desktop\七年级下册地图\图片2.png">
            <a:extLst>
              <a:ext uri="{FF2B5EF4-FFF2-40B4-BE49-F238E27FC236}">
                <a16:creationId xmlns:a16="http://schemas.microsoft.com/office/drawing/2014/main" id="{37532495-9A88-4AE2-903C-5E776ABFD0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40707"/>
          <a:stretch>
            <a:fillRect/>
          </a:stretch>
        </p:blipFill>
        <p:spPr bwMode="auto">
          <a:xfrm>
            <a:off x="3328988" y="1273175"/>
            <a:ext cx="4167187" cy="5395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27" name="Rectangle 7">
            <a:extLst>
              <a:ext uri="{FF2B5EF4-FFF2-40B4-BE49-F238E27FC236}">
                <a16:creationId xmlns:a16="http://schemas.microsoft.com/office/drawing/2014/main" id="{9C95ADA4-6D1A-4674-97DE-DC897320B0F0}"/>
              </a:ext>
            </a:extLst>
          </p:cNvPr>
          <p:cNvSpPr>
            <a:spLocks noChangeArrowheads="1"/>
          </p:cNvSpPr>
          <p:nvPr/>
        </p:nvSpPr>
        <p:spPr bwMode="auto">
          <a:xfrm rot="2044454">
            <a:off x="4519613" y="2082800"/>
            <a:ext cx="398462" cy="1495425"/>
          </a:xfrm>
          <a:prstGeom prst="rect">
            <a:avLst/>
          </a:prstGeom>
          <a:ln/>
        </p:spPr>
        <p:style>
          <a:lnRef idx="2">
            <a:schemeClr val="accent3"/>
          </a:lnRef>
          <a:fillRef idx="1">
            <a:schemeClr val="lt1"/>
          </a:fillRef>
          <a:effectRef idx="0">
            <a:schemeClr val="accent3"/>
          </a:effectRef>
          <a:fontRef idx="minor">
            <a:schemeClr val="dk1"/>
          </a:fontRef>
        </p:style>
        <p:txBody>
          <a:bodyPr wrap="none" anchor="ctr"/>
          <a:lstStyle/>
          <a:p>
            <a:pPr algn="ctr" eaLnBrk="1" hangingPunct="1">
              <a:spcBef>
                <a:spcPct val="50000"/>
              </a:spcBef>
              <a:defRPr/>
            </a:pPr>
            <a:endParaRPr lang="zh-CN" altLang="en-US" sz="4800" b="1">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p:txBody>
      </p:sp>
      <p:sp>
        <p:nvSpPr>
          <p:cNvPr id="81928" name="Rectangle 8">
            <a:extLst>
              <a:ext uri="{FF2B5EF4-FFF2-40B4-BE49-F238E27FC236}">
                <a16:creationId xmlns:a16="http://schemas.microsoft.com/office/drawing/2014/main" id="{7AC301E2-0121-4F1B-A9B6-FC5A0416D02B}"/>
              </a:ext>
            </a:extLst>
          </p:cNvPr>
          <p:cNvSpPr>
            <a:spLocks noChangeArrowheads="1"/>
          </p:cNvSpPr>
          <p:nvPr/>
        </p:nvSpPr>
        <p:spPr bwMode="auto">
          <a:xfrm rot="6647801">
            <a:off x="5115719" y="3928269"/>
            <a:ext cx="371475" cy="1347787"/>
          </a:xfrm>
          <a:prstGeom prst="rect">
            <a:avLst/>
          </a:prstGeom>
          <a:ln/>
        </p:spPr>
        <p:style>
          <a:lnRef idx="2">
            <a:schemeClr val="accent3"/>
          </a:lnRef>
          <a:fillRef idx="1">
            <a:schemeClr val="lt1"/>
          </a:fillRef>
          <a:effectRef idx="0">
            <a:schemeClr val="accent3"/>
          </a:effectRef>
          <a:fontRef idx="minor">
            <a:schemeClr val="dk1"/>
          </a:fontRef>
        </p:style>
        <p:txBody>
          <a:bodyPr wrap="none" anchor="ctr"/>
          <a:lstStyle/>
          <a:p>
            <a:pPr algn="ctr" eaLnBrk="1" hangingPunct="1">
              <a:spcBef>
                <a:spcPct val="50000"/>
              </a:spcBef>
              <a:defRPr/>
            </a:pPr>
            <a:endParaRPr lang="zh-CN" altLang="en-US" sz="4800" b="1">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p:txBody>
      </p:sp>
      <p:sp>
        <p:nvSpPr>
          <p:cNvPr id="81929" name="Rectangle 9">
            <a:extLst>
              <a:ext uri="{FF2B5EF4-FFF2-40B4-BE49-F238E27FC236}">
                <a16:creationId xmlns:a16="http://schemas.microsoft.com/office/drawing/2014/main" id="{D5E6038D-2630-47EA-A920-1B490AA2BA6B}"/>
              </a:ext>
            </a:extLst>
          </p:cNvPr>
          <p:cNvSpPr>
            <a:spLocks noChangeArrowheads="1"/>
          </p:cNvSpPr>
          <p:nvPr/>
        </p:nvSpPr>
        <p:spPr bwMode="auto">
          <a:xfrm rot="21297356">
            <a:off x="6624638" y="4332288"/>
            <a:ext cx="374650" cy="668337"/>
          </a:xfrm>
          <a:prstGeom prst="rect">
            <a:avLst/>
          </a:prstGeom>
          <a:ln/>
        </p:spPr>
        <p:style>
          <a:lnRef idx="2">
            <a:schemeClr val="accent3"/>
          </a:lnRef>
          <a:fillRef idx="1">
            <a:schemeClr val="lt1"/>
          </a:fillRef>
          <a:effectRef idx="0">
            <a:schemeClr val="accent3"/>
          </a:effectRef>
          <a:fontRef idx="minor">
            <a:schemeClr val="dk1"/>
          </a:fontRef>
        </p:style>
        <p:txBody>
          <a:bodyPr wrap="none" anchor="ctr"/>
          <a:lstStyle/>
          <a:p>
            <a:pPr algn="ctr" eaLnBrk="1" hangingPunct="1">
              <a:spcBef>
                <a:spcPct val="50000"/>
              </a:spcBef>
              <a:defRPr/>
            </a:pPr>
            <a:endParaRPr lang="zh-CN" altLang="en-US" sz="4800" b="1">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p:txBody>
      </p:sp>
      <p:sp>
        <p:nvSpPr>
          <p:cNvPr id="81930" name="Rectangle 10">
            <a:extLst>
              <a:ext uri="{FF2B5EF4-FFF2-40B4-BE49-F238E27FC236}">
                <a16:creationId xmlns:a16="http://schemas.microsoft.com/office/drawing/2014/main" id="{E5466682-FE8F-434D-B5AB-5B6AA32DF353}"/>
              </a:ext>
            </a:extLst>
          </p:cNvPr>
          <p:cNvSpPr>
            <a:spLocks noChangeArrowheads="1"/>
          </p:cNvSpPr>
          <p:nvPr/>
        </p:nvSpPr>
        <p:spPr bwMode="auto">
          <a:xfrm rot="21566365">
            <a:off x="7092950" y="5081588"/>
            <a:ext cx="398463" cy="815975"/>
          </a:xfrm>
          <a:prstGeom prst="rect">
            <a:avLst/>
          </a:prstGeom>
          <a:ln/>
        </p:spPr>
        <p:style>
          <a:lnRef idx="2">
            <a:schemeClr val="accent3"/>
          </a:lnRef>
          <a:fillRef idx="1">
            <a:schemeClr val="lt1"/>
          </a:fillRef>
          <a:effectRef idx="0">
            <a:schemeClr val="accent3"/>
          </a:effectRef>
          <a:fontRef idx="minor">
            <a:schemeClr val="dk1"/>
          </a:fontRef>
        </p:style>
        <p:txBody>
          <a:bodyPr wrap="none" anchor="ctr"/>
          <a:lstStyle/>
          <a:p>
            <a:pPr algn="ctr" eaLnBrk="1" hangingPunct="1">
              <a:spcBef>
                <a:spcPct val="50000"/>
              </a:spcBef>
              <a:defRPr/>
            </a:pPr>
            <a:endParaRPr lang="zh-CN" altLang="en-US" sz="4800" b="1">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p:txBody>
      </p:sp>
      <p:sp>
        <p:nvSpPr>
          <p:cNvPr id="20487" name="文本框 1">
            <a:extLst>
              <a:ext uri="{FF2B5EF4-FFF2-40B4-BE49-F238E27FC236}">
                <a16:creationId xmlns:a16="http://schemas.microsoft.com/office/drawing/2014/main" id="{EDB234A8-E9F1-47B3-805B-F617E7824E49}"/>
              </a:ext>
            </a:extLst>
          </p:cNvPr>
          <p:cNvSpPr txBox="1">
            <a:spLocks noChangeArrowheads="1"/>
          </p:cNvSpPr>
          <p:nvPr/>
        </p:nvSpPr>
        <p:spPr bwMode="auto">
          <a:xfrm>
            <a:off x="269875" y="530225"/>
            <a:ext cx="8042275"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solidFill>
                  <a:srgbClr val="0000FF"/>
                </a:solidFill>
                <a:latin typeface="黑体" panose="02010609060101010101" pitchFamily="49" charset="-122"/>
                <a:ea typeface="黑体" panose="02010609060101010101" pitchFamily="49" charset="-122"/>
              </a:rPr>
              <a:t>大家可以依次说出大运河的四段河流的名称吗？</a:t>
            </a:r>
          </a:p>
        </p:txBody>
      </p:sp>
    </p:spTree>
  </p:cSld>
  <p:clrMapOvr>
    <a:masterClrMapping/>
  </p:clrMapOvr>
  <p:transition spd="med">
    <p:pull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xit" presetSubtype="10" fill="hold" grpId="0" nodeType="clickEffect">
                                  <p:stCondLst>
                                    <p:cond delay="0"/>
                                  </p:stCondLst>
                                  <p:childTnLst>
                                    <p:animEffect transition="out" filter="blinds(horizontal)">
                                      <p:cBhvr>
                                        <p:cTn id="6" dur="500"/>
                                        <p:tgtEl>
                                          <p:spTgt spid="81927"/>
                                        </p:tgtEl>
                                      </p:cBhvr>
                                    </p:animEffect>
                                    <p:set>
                                      <p:cBhvr>
                                        <p:cTn id="7" dur="1" fill="hold">
                                          <p:stCondLst>
                                            <p:cond delay="499"/>
                                          </p:stCondLst>
                                        </p:cTn>
                                        <p:tgtEl>
                                          <p:spTgt spid="81927"/>
                                        </p:tgtEl>
                                        <p:attrNameLst>
                                          <p:attrName>style.visibility</p:attrName>
                                        </p:attrNameLst>
                                      </p:cBhvr>
                                      <p:to>
                                        <p:strVal val="hidden"/>
                                      </p:to>
                                    </p:se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xit" presetSubtype="10" fill="hold" grpId="0" nodeType="clickEffect">
                                  <p:stCondLst>
                                    <p:cond delay="0"/>
                                  </p:stCondLst>
                                  <p:childTnLst>
                                    <p:animEffect transition="out" filter="blinds(horizontal)">
                                      <p:cBhvr>
                                        <p:cTn id="11" dur="500"/>
                                        <p:tgtEl>
                                          <p:spTgt spid="81928"/>
                                        </p:tgtEl>
                                      </p:cBhvr>
                                    </p:animEffect>
                                    <p:set>
                                      <p:cBhvr>
                                        <p:cTn id="12" dur="1" fill="hold">
                                          <p:stCondLst>
                                            <p:cond delay="499"/>
                                          </p:stCondLst>
                                        </p:cTn>
                                        <p:tgtEl>
                                          <p:spTgt spid="81928"/>
                                        </p:tgtEl>
                                        <p:attrNameLst>
                                          <p:attrName>style.visibility</p:attrName>
                                        </p:attrNameLst>
                                      </p:cBhvr>
                                      <p:to>
                                        <p:strVal val="hidden"/>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xit" presetSubtype="10" fill="hold" grpId="0" nodeType="clickEffect">
                                  <p:stCondLst>
                                    <p:cond delay="0"/>
                                  </p:stCondLst>
                                  <p:childTnLst>
                                    <p:animEffect transition="out" filter="blinds(horizontal)">
                                      <p:cBhvr>
                                        <p:cTn id="16" dur="500"/>
                                        <p:tgtEl>
                                          <p:spTgt spid="81929"/>
                                        </p:tgtEl>
                                      </p:cBhvr>
                                    </p:animEffect>
                                    <p:set>
                                      <p:cBhvr>
                                        <p:cTn id="17" dur="1" fill="hold">
                                          <p:stCondLst>
                                            <p:cond delay="499"/>
                                          </p:stCondLst>
                                        </p:cTn>
                                        <p:tgtEl>
                                          <p:spTgt spid="81929"/>
                                        </p:tgtEl>
                                        <p:attrNameLst>
                                          <p:attrName>style.visibility</p:attrName>
                                        </p:attrNameLst>
                                      </p:cBhvr>
                                      <p:to>
                                        <p:strVal val="hidden"/>
                                      </p:to>
                                    </p:se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xit" presetSubtype="10" fill="hold" grpId="0" nodeType="clickEffect">
                                  <p:stCondLst>
                                    <p:cond delay="0"/>
                                  </p:stCondLst>
                                  <p:childTnLst>
                                    <p:animEffect transition="out" filter="blinds(horizontal)">
                                      <p:cBhvr>
                                        <p:cTn id="21" dur="500"/>
                                        <p:tgtEl>
                                          <p:spTgt spid="81930"/>
                                        </p:tgtEl>
                                      </p:cBhvr>
                                    </p:animEffect>
                                    <p:set>
                                      <p:cBhvr>
                                        <p:cTn id="22" dur="1" fill="hold">
                                          <p:stCondLst>
                                            <p:cond delay="499"/>
                                          </p:stCondLst>
                                        </p:cTn>
                                        <p:tgtEl>
                                          <p:spTgt spid="8193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27" grpId="0" bldLvl="0" animBg="1"/>
      <p:bldP spid="81928" grpId="0" bldLvl="0" animBg="1"/>
      <p:bldP spid="81929" grpId="0" bldLvl="0" animBg="1"/>
      <p:bldP spid="81930"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9457" name="Picture 7" descr="隋运河图示">
            <a:extLst>
              <a:ext uri="{FF2B5EF4-FFF2-40B4-BE49-F238E27FC236}">
                <a16:creationId xmlns:a16="http://schemas.microsoft.com/office/drawing/2014/main" id="{6A060969-E138-4921-A8F8-ADA973C299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6656" t="5266" r="32396" b="2864"/>
          <a:stretch>
            <a:fillRect/>
          </a:stretch>
        </p:blipFill>
        <p:spPr bwMode="auto">
          <a:xfrm>
            <a:off x="163866" y="1969563"/>
            <a:ext cx="3517900" cy="440848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1" name="文本框 3">
            <a:extLst>
              <a:ext uri="{FF2B5EF4-FFF2-40B4-BE49-F238E27FC236}">
                <a16:creationId xmlns:a16="http://schemas.microsoft.com/office/drawing/2014/main" id="{28A15AE8-518A-4E10-A080-60612937D9B3}"/>
              </a:ext>
            </a:extLst>
          </p:cNvPr>
          <p:cNvSpPr txBox="1">
            <a:spLocks noChangeArrowheads="1"/>
          </p:cNvSpPr>
          <p:nvPr/>
        </p:nvSpPr>
        <p:spPr bwMode="auto">
          <a:xfrm>
            <a:off x="263525" y="404813"/>
            <a:ext cx="8629650" cy="1416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000" b="1">
                <a:solidFill>
                  <a:srgbClr val="0000FF"/>
                </a:solidFill>
                <a:latin typeface="黑体" panose="02010609060101010101" pitchFamily="49" charset="-122"/>
                <a:ea typeface="黑体" panose="02010609060101010101" pitchFamily="49" charset="-122"/>
              </a:rPr>
              <a:t>3.</a:t>
            </a:r>
            <a:r>
              <a:rPr lang="zh-CN" altLang="en-US" sz="3000" b="1">
                <a:solidFill>
                  <a:srgbClr val="0000FF"/>
                </a:solidFill>
                <a:latin typeface="黑体" panose="02010609060101010101" pitchFamily="49" charset="-122"/>
                <a:ea typeface="黑体" panose="02010609060101010101" pitchFamily="49" charset="-122"/>
              </a:rPr>
              <a:t>概况：</a:t>
            </a:r>
            <a:r>
              <a:rPr lang="zh-CN" altLang="en-US" sz="2800" b="1">
                <a:latin typeface="黑体" panose="02010609060101010101" pitchFamily="49" charset="-122"/>
                <a:ea typeface="黑体" panose="02010609060101010101" pitchFamily="49" charset="-122"/>
              </a:rPr>
              <a:t>大运河以洛阳为中心，北抵涿郡，南至余杭，</a:t>
            </a:r>
          </a:p>
          <a:p>
            <a:pPr eaLnBrk="1" hangingPunct="1"/>
            <a:r>
              <a:rPr lang="zh-CN" altLang="en-US" sz="2800" b="1">
                <a:latin typeface="黑体" panose="02010609060101010101" pitchFamily="49" charset="-122"/>
                <a:ea typeface="黑体" panose="02010609060101010101" pitchFamily="49" charset="-122"/>
              </a:rPr>
              <a:t>连接了海河、黄河、淮河、长江和钱塘江五大水系，全长</a:t>
            </a:r>
            <a:r>
              <a:rPr lang="en-US" altLang="zh-CN" sz="2800" b="1">
                <a:latin typeface="黑体" panose="02010609060101010101" pitchFamily="49" charset="-122"/>
                <a:ea typeface="黑体" panose="02010609060101010101" pitchFamily="49" charset="-122"/>
              </a:rPr>
              <a:t>2700</a:t>
            </a:r>
            <a:r>
              <a:rPr lang="zh-CN" altLang="en-US" sz="2800" b="1">
                <a:latin typeface="黑体" panose="02010609060101010101" pitchFamily="49" charset="-122"/>
                <a:ea typeface="黑体" panose="02010609060101010101" pitchFamily="49" charset="-122"/>
              </a:rPr>
              <a:t>多千米</a:t>
            </a:r>
          </a:p>
        </p:txBody>
      </p:sp>
      <p:sp>
        <p:nvSpPr>
          <p:cNvPr id="3" name="圆角矩形 2">
            <a:extLst>
              <a:ext uri="{FF2B5EF4-FFF2-40B4-BE49-F238E27FC236}">
                <a16:creationId xmlns:a16="http://schemas.microsoft.com/office/drawing/2014/main" id="{8B36CFC7-4340-4C51-AF5D-22EE1B8A4CDB}"/>
              </a:ext>
            </a:extLst>
          </p:cNvPr>
          <p:cNvSpPr/>
          <p:nvPr/>
        </p:nvSpPr>
        <p:spPr>
          <a:xfrm>
            <a:off x="3924300" y="1989138"/>
            <a:ext cx="5040313" cy="4392612"/>
          </a:xfrm>
          <a:prstGeom prst="roundRect">
            <a:avLst/>
          </a:prstGeom>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endParaRPr lang="zh-CN" altLang="en-US" noProof="1"/>
          </a:p>
        </p:txBody>
      </p:sp>
      <p:sp>
        <p:nvSpPr>
          <p:cNvPr id="5" name="文本框 4">
            <a:extLst>
              <a:ext uri="{FF2B5EF4-FFF2-40B4-BE49-F238E27FC236}">
                <a16:creationId xmlns:a16="http://schemas.microsoft.com/office/drawing/2014/main" id="{BE8668A0-D2E3-4BEE-A2F3-095506F9A3B6}"/>
              </a:ext>
            </a:extLst>
          </p:cNvPr>
          <p:cNvSpPr txBox="1">
            <a:spLocks noChangeArrowheads="1"/>
          </p:cNvSpPr>
          <p:nvPr/>
        </p:nvSpPr>
        <p:spPr bwMode="auto">
          <a:xfrm>
            <a:off x="3937000" y="2455863"/>
            <a:ext cx="5153025" cy="354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solidFill>
                  <a:srgbClr val="3174C5"/>
                </a:solidFill>
                <a:latin typeface="楷体" panose="02010609060101010101" pitchFamily="49" charset="-122"/>
                <a:ea typeface="楷体" panose="02010609060101010101" pitchFamily="49" charset="-122"/>
                <a:sym typeface="宋体" panose="02010600030101010101" pitchFamily="2" charset="-122"/>
              </a:rPr>
              <a:t>（</a:t>
            </a:r>
            <a:r>
              <a:rPr lang="en-US" altLang="zh-CN" sz="2800" b="1">
                <a:solidFill>
                  <a:srgbClr val="3174C5"/>
                </a:solidFill>
                <a:latin typeface="楷体" panose="02010609060101010101" pitchFamily="49" charset="-122"/>
                <a:ea typeface="楷体" panose="02010609060101010101" pitchFamily="49" charset="-122"/>
                <a:sym typeface="宋体" panose="02010600030101010101" pitchFamily="2" charset="-122"/>
              </a:rPr>
              <a:t>1</a:t>
            </a:r>
            <a:r>
              <a:rPr lang="zh-CN" altLang="en-US" sz="2800" b="1">
                <a:solidFill>
                  <a:srgbClr val="3174C5"/>
                </a:solidFill>
                <a:latin typeface="楷体" panose="02010609060101010101" pitchFamily="49" charset="-122"/>
                <a:ea typeface="楷体" panose="02010609060101010101" pitchFamily="49" charset="-122"/>
                <a:sym typeface="宋体" panose="02010600030101010101" pitchFamily="2" charset="-122"/>
              </a:rPr>
              <a:t>）一条：一条贯通南北的大</a:t>
            </a:r>
          </a:p>
          <a:p>
            <a:pPr eaLnBrk="1" hangingPunct="1"/>
            <a:r>
              <a:rPr lang="zh-CN" altLang="en-US" sz="2800" b="1">
                <a:solidFill>
                  <a:srgbClr val="3174C5"/>
                </a:solidFill>
                <a:latin typeface="楷体" panose="02010609060101010101" pitchFamily="49" charset="-122"/>
                <a:ea typeface="楷体" panose="02010609060101010101" pitchFamily="49" charset="-122"/>
                <a:sym typeface="宋体" panose="02010600030101010101" pitchFamily="2" charset="-122"/>
              </a:rPr>
              <a:t>           运河</a:t>
            </a:r>
          </a:p>
          <a:p>
            <a:pPr eaLnBrk="1" hangingPunct="1"/>
            <a:r>
              <a:rPr lang="zh-CN" altLang="en-US" sz="2800" b="1">
                <a:solidFill>
                  <a:srgbClr val="3174C5"/>
                </a:solidFill>
                <a:latin typeface="楷体" panose="02010609060101010101" pitchFamily="49" charset="-122"/>
                <a:ea typeface="楷体" panose="02010609060101010101" pitchFamily="49" charset="-122"/>
                <a:sym typeface="宋体" panose="02010600030101010101" pitchFamily="2" charset="-122"/>
              </a:rPr>
              <a:t>（2）二长：</a:t>
            </a:r>
            <a:r>
              <a:rPr lang="en-US" altLang="zh-CN" sz="2800" b="1">
                <a:solidFill>
                  <a:srgbClr val="3174C5"/>
                </a:solidFill>
                <a:latin typeface="楷体" panose="02010609060101010101" pitchFamily="49" charset="-122"/>
                <a:ea typeface="楷体" panose="02010609060101010101" pitchFamily="49" charset="-122"/>
                <a:sym typeface="宋体" panose="02010600030101010101" pitchFamily="2" charset="-122"/>
              </a:rPr>
              <a:t>2000</a:t>
            </a:r>
            <a:r>
              <a:rPr lang="zh-CN" altLang="en-US" sz="2800" b="1">
                <a:solidFill>
                  <a:srgbClr val="3174C5"/>
                </a:solidFill>
                <a:latin typeface="楷体" panose="02010609060101010101" pitchFamily="49" charset="-122"/>
                <a:ea typeface="楷体" panose="02010609060101010101" pitchFamily="49" charset="-122"/>
                <a:sym typeface="宋体" panose="02010600030101010101" pitchFamily="2" charset="-122"/>
              </a:rPr>
              <a:t>多千米</a:t>
            </a:r>
          </a:p>
          <a:p>
            <a:pPr eaLnBrk="1" hangingPunct="1"/>
            <a:r>
              <a:rPr lang="zh-CN" altLang="en-US" sz="2800" b="1">
                <a:solidFill>
                  <a:srgbClr val="3174C5"/>
                </a:solidFill>
                <a:latin typeface="楷体" panose="02010609060101010101" pitchFamily="49" charset="-122"/>
                <a:ea typeface="楷体" panose="02010609060101010101" pitchFamily="49" charset="-122"/>
                <a:sym typeface="宋体" panose="02010600030101010101" pitchFamily="2" charset="-122"/>
              </a:rPr>
              <a:t>（3）三点：洛阳、涿郡、余杭</a:t>
            </a:r>
          </a:p>
          <a:p>
            <a:pPr eaLnBrk="1" hangingPunct="1"/>
            <a:r>
              <a:rPr lang="zh-CN" altLang="en-US" sz="2800" b="1">
                <a:solidFill>
                  <a:srgbClr val="3174C5"/>
                </a:solidFill>
                <a:latin typeface="楷体" panose="02010609060101010101" pitchFamily="49" charset="-122"/>
                <a:ea typeface="楷体" panose="02010609060101010101" pitchFamily="49" charset="-122"/>
                <a:sym typeface="宋体" panose="02010600030101010101" pitchFamily="2" charset="-122"/>
              </a:rPr>
              <a:t>（4）四段：永济渠、通济渠、</a:t>
            </a:r>
          </a:p>
          <a:p>
            <a:pPr eaLnBrk="1" hangingPunct="1"/>
            <a:r>
              <a:rPr lang="zh-CN" altLang="en-US" sz="2800" b="1">
                <a:solidFill>
                  <a:srgbClr val="3174C5"/>
                </a:solidFill>
                <a:latin typeface="楷体" panose="02010609060101010101" pitchFamily="49" charset="-122"/>
                <a:ea typeface="楷体" panose="02010609060101010101" pitchFamily="49" charset="-122"/>
                <a:sym typeface="宋体" panose="02010600030101010101" pitchFamily="2" charset="-122"/>
              </a:rPr>
              <a:t>           邗沟、江南河</a:t>
            </a:r>
          </a:p>
          <a:p>
            <a:pPr eaLnBrk="1" hangingPunct="1"/>
            <a:r>
              <a:rPr lang="zh-CN" altLang="en-US" sz="2800" b="1">
                <a:solidFill>
                  <a:srgbClr val="3174C5"/>
                </a:solidFill>
                <a:latin typeface="楷体" panose="02010609060101010101" pitchFamily="49" charset="-122"/>
                <a:ea typeface="楷体" panose="02010609060101010101" pitchFamily="49" charset="-122"/>
                <a:sym typeface="宋体" panose="02010600030101010101" pitchFamily="2" charset="-122"/>
              </a:rPr>
              <a:t>（5）五大水系：海河、黄河、</a:t>
            </a:r>
          </a:p>
          <a:p>
            <a:pPr eaLnBrk="1" hangingPunct="1"/>
            <a:r>
              <a:rPr lang="zh-CN" altLang="en-US" sz="2800" b="1">
                <a:solidFill>
                  <a:srgbClr val="3174C5"/>
                </a:solidFill>
                <a:latin typeface="楷体" panose="02010609060101010101" pitchFamily="49" charset="-122"/>
                <a:ea typeface="楷体" panose="02010609060101010101" pitchFamily="49" charset="-122"/>
                <a:sym typeface="宋体" panose="02010600030101010101" pitchFamily="2" charset="-122"/>
              </a:rPr>
              <a:t>        淮河、长江、钱塘江</a:t>
            </a:r>
          </a:p>
        </p:txBody>
      </p:sp>
    </p:spTree>
  </p:cSld>
  <p:clrMapOvr>
    <a:masterClrMapping/>
  </p:clrMapOvr>
  <p:transition spd="med">
    <p:pull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8" presetClass="entr" presetSubtype="12" fill="hold" nodeType="clickEffect">
                                  <p:stCondLst>
                                    <p:cond delay="0"/>
                                  </p:stCondLst>
                                  <p:childTnLst>
                                    <p:set>
                                      <p:cBhvr>
                                        <p:cTn id="6" dur="1" fill="hold">
                                          <p:stCondLst>
                                            <p:cond delay="0"/>
                                          </p:stCondLst>
                                        </p:cTn>
                                        <p:tgtEl>
                                          <p:spTgt spid="19457"/>
                                        </p:tgtEl>
                                        <p:attrNameLst>
                                          <p:attrName>style.visibility</p:attrName>
                                        </p:attrNameLst>
                                      </p:cBhvr>
                                      <p:to>
                                        <p:strVal val="visible"/>
                                      </p:to>
                                    </p:set>
                                    <p:animEffect transition="in" filter="strips(downLeft)">
                                      <p:cBhvr>
                                        <p:cTn id="7" dur="500"/>
                                        <p:tgtEl>
                                          <p:spTgt spid="1945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8" presetClass="entr" presetSubtype="12" fill="hold" grpId="1"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strips(downLeft)">
                                      <p:cBhvr>
                                        <p:cTn id="12" dur="500"/>
                                        <p:tgtEl>
                                          <p:spTgt spid="5"/>
                                        </p:tgtEl>
                                      </p:cBhvr>
                                    </p:animEffect>
                                  </p:childTnLst>
                                </p:cTn>
                              </p:par>
                              <p:par>
                                <p:cTn id="13" presetID="18" presetClass="entr" presetSubtype="12" fill="hold" grpId="1"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strips(downLeft)">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bldLvl="0" animBg="1"/>
      <p:bldP spid="5" grpId="0"/>
      <p:bldP spid="5" grpId="1"/>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3554" name="矩形 61441">
            <a:extLst>
              <a:ext uri="{FF2B5EF4-FFF2-40B4-BE49-F238E27FC236}">
                <a16:creationId xmlns:a16="http://schemas.microsoft.com/office/drawing/2014/main" id="{DA9BAEAF-43F6-46C1-A1E1-B61573B47ABD}"/>
              </a:ext>
            </a:extLst>
          </p:cNvPr>
          <p:cNvSpPr>
            <a:spLocks noChangeArrowheads="1"/>
          </p:cNvSpPr>
          <p:nvPr/>
        </p:nvSpPr>
        <p:spPr bwMode="auto">
          <a:xfrm>
            <a:off x="269875" y="742950"/>
            <a:ext cx="8591550" cy="1246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zh-CN" altLang="en-US" sz="3000" b="1">
                <a:solidFill>
                  <a:srgbClr val="0000FF"/>
                </a:solidFill>
                <a:latin typeface="黑体" panose="02010609060101010101" pitchFamily="49" charset="-122"/>
                <a:ea typeface="黑体" panose="02010609060101010101" pitchFamily="49" charset="-122"/>
              </a:rPr>
              <a:t>隋炀帝时为什么能够开通纵贯</a:t>
            </a:r>
            <a:r>
              <a:rPr lang="zh-CN" altLang="en-US" sz="3000" b="1">
                <a:solidFill>
                  <a:srgbClr val="0000FF"/>
                </a:solidFill>
                <a:latin typeface="黑体" panose="02010609060101010101" pitchFamily="49" charset="-122"/>
                <a:ea typeface="黑体" panose="02010609060101010101" pitchFamily="49" charset="-122"/>
                <a:sym typeface="宋体" panose="02010600030101010101" pitchFamily="2" charset="-122"/>
              </a:rPr>
              <a:t>南</a:t>
            </a:r>
            <a:r>
              <a:rPr lang="zh-CN" altLang="en-US" sz="3000" b="1">
                <a:solidFill>
                  <a:srgbClr val="0000FF"/>
                </a:solidFill>
                <a:latin typeface="黑体" panose="02010609060101010101" pitchFamily="49" charset="-122"/>
                <a:ea typeface="黑体" panose="02010609060101010101" pitchFamily="49" charset="-122"/>
              </a:rPr>
              <a:t>北的大运河？</a:t>
            </a:r>
          </a:p>
          <a:p>
            <a:pPr eaLnBrk="1" hangingPunct="1">
              <a:spcBef>
                <a:spcPct val="50000"/>
              </a:spcBef>
            </a:pPr>
            <a:r>
              <a:rPr lang="zh-CN" altLang="en-US" sz="3000" b="1">
                <a:solidFill>
                  <a:srgbClr val="0000FF"/>
                </a:solidFill>
                <a:latin typeface="黑体" panose="02010609060101010101" pitchFamily="49" charset="-122"/>
                <a:ea typeface="黑体" panose="02010609060101010101" pitchFamily="49" charset="-122"/>
              </a:rPr>
              <a:t>水运粮食在古代重要吗？</a:t>
            </a:r>
          </a:p>
        </p:txBody>
      </p:sp>
      <p:sp>
        <p:nvSpPr>
          <p:cNvPr id="7" name="矩形 6">
            <a:extLst>
              <a:ext uri="{FF2B5EF4-FFF2-40B4-BE49-F238E27FC236}">
                <a16:creationId xmlns:a16="http://schemas.microsoft.com/office/drawing/2014/main" id="{9E98DF60-CA81-4ED7-9EA9-3A21CEDF2F7C}"/>
              </a:ext>
            </a:extLst>
          </p:cNvPr>
          <p:cNvSpPr>
            <a:spLocks noChangeArrowheads="1"/>
          </p:cNvSpPr>
          <p:nvPr/>
        </p:nvSpPr>
        <p:spPr bwMode="auto">
          <a:xfrm>
            <a:off x="269875" y="2330450"/>
            <a:ext cx="8591550" cy="203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50000"/>
              </a:lnSpc>
            </a:pPr>
            <a:r>
              <a:rPr lang="zh-CN" altLang="en-US" sz="2800" b="1">
                <a:latin typeface="黑体" panose="02010609060101010101" pitchFamily="49" charset="-122"/>
                <a:ea typeface="黑体" panose="02010609060101010101" pitchFamily="49" charset="-122"/>
              </a:rPr>
              <a:t>（</a:t>
            </a:r>
            <a:r>
              <a:rPr lang="en-US" altLang="zh-CN" sz="2800" b="1">
                <a:latin typeface="黑体" panose="02010609060101010101" pitchFamily="49" charset="-122"/>
                <a:ea typeface="黑体" panose="02010609060101010101" pitchFamily="49" charset="-122"/>
              </a:rPr>
              <a:t>1</a:t>
            </a:r>
            <a:r>
              <a:rPr lang="zh-CN" altLang="en-US" sz="2800" b="1">
                <a:latin typeface="黑体" panose="02010609060101010101" pitchFamily="49" charset="-122"/>
                <a:ea typeface="黑体" panose="02010609060101010101" pitchFamily="49" charset="-122"/>
              </a:rPr>
              <a:t>）隋炀帝利用已有的经济实力；</a:t>
            </a:r>
          </a:p>
          <a:p>
            <a:pPr eaLnBrk="1" hangingPunct="1">
              <a:lnSpc>
                <a:spcPct val="150000"/>
              </a:lnSpc>
            </a:pPr>
            <a:r>
              <a:rPr lang="zh-CN" altLang="en-US" sz="2800" b="1">
                <a:latin typeface="黑体" panose="02010609060101010101" pitchFamily="49" charset="-122"/>
                <a:ea typeface="黑体" panose="02010609060101010101" pitchFamily="49" charset="-122"/>
                <a:sym typeface="宋体" panose="02010600030101010101" pitchFamily="2" charset="-122"/>
              </a:rPr>
              <a:t>（</a:t>
            </a:r>
            <a:r>
              <a:rPr lang="en-US" altLang="zh-CN" sz="2800" b="1">
                <a:latin typeface="黑体" panose="02010609060101010101" pitchFamily="49" charset="-122"/>
                <a:ea typeface="黑体" panose="02010609060101010101" pitchFamily="49" charset="-122"/>
                <a:sym typeface="宋体" panose="02010600030101010101" pitchFamily="2" charset="-122"/>
              </a:rPr>
              <a:t>2</a:t>
            </a:r>
            <a:r>
              <a:rPr lang="zh-CN" altLang="en-US" sz="2800" b="1">
                <a:latin typeface="黑体" panose="02010609060101010101" pitchFamily="49" charset="-122"/>
                <a:ea typeface="黑体" panose="02010609060101010101" pitchFamily="49" charset="-122"/>
                <a:sym typeface="宋体" panose="02010600030101010101" pitchFamily="2" charset="-122"/>
              </a:rPr>
              <a:t>）</a:t>
            </a:r>
            <a:r>
              <a:rPr lang="zh-CN" altLang="en-US" sz="2800" b="1">
                <a:latin typeface="黑体" panose="02010609060101010101" pitchFamily="49" charset="-122"/>
                <a:ea typeface="黑体" panose="02010609060101010101" pitchFamily="49" charset="-122"/>
              </a:rPr>
              <a:t>以天然河道和古运河为基础；</a:t>
            </a:r>
          </a:p>
          <a:p>
            <a:pPr eaLnBrk="1" hangingPunct="1">
              <a:lnSpc>
                <a:spcPct val="150000"/>
              </a:lnSpc>
            </a:pPr>
            <a:r>
              <a:rPr lang="zh-CN" altLang="en-US" sz="2800" b="1">
                <a:latin typeface="黑体" panose="02010609060101010101" pitchFamily="49" charset="-122"/>
                <a:ea typeface="黑体" panose="02010609060101010101" pitchFamily="49" charset="-122"/>
                <a:sym typeface="宋体" panose="02010600030101010101" pitchFamily="2" charset="-122"/>
              </a:rPr>
              <a:t>（</a:t>
            </a:r>
            <a:r>
              <a:rPr lang="en-US" altLang="zh-CN" sz="2800" b="1">
                <a:latin typeface="黑体" panose="02010609060101010101" pitchFamily="49" charset="-122"/>
                <a:ea typeface="黑体" panose="02010609060101010101" pitchFamily="49" charset="-122"/>
                <a:sym typeface="宋体" panose="02010600030101010101" pitchFamily="2" charset="-122"/>
              </a:rPr>
              <a:t>3</a:t>
            </a:r>
            <a:r>
              <a:rPr lang="zh-CN" altLang="en-US" sz="2800" b="1">
                <a:latin typeface="黑体" panose="02010609060101010101" pitchFamily="49" charset="-122"/>
                <a:ea typeface="黑体" panose="02010609060101010101" pitchFamily="49" charset="-122"/>
                <a:sym typeface="宋体" panose="02010600030101010101" pitchFamily="2" charset="-122"/>
              </a:rPr>
              <a:t>）</a:t>
            </a:r>
            <a:r>
              <a:rPr lang="zh-CN" altLang="en-US" sz="2800" b="1">
                <a:latin typeface="黑体" panose="02010609060101010101" pitchFamily="49" charset="-122"/>
                <a:ea typeface="黑体" panose="02010609060101010101" pitchFamily="49" charset="-122"/>
              </a:rPr>
              <a:t>国家统一，使隋炀帝有征发几百万人的可能性。</a:t>
            </a:r>
          </a:p>
        </p:txBody>
      </p:sp>
      <p:sp>
        <p:nvSpPr>
          <p:cNvPr id="9" name="文本框 8">
            <a:extLst>
              <a:ext uri="{FF2B5EF4-FFF2-40B4-BE49-F238E27FC236}">
                <a16:creationId xmlns:a16="http://schemas.microsoft.com/office/drawing/2014/main" id="{D9BCFF48-0332-48EF-96DD-F916AE0BE73F}"/>
              </a:ext>
            </a:extLst>
          </p:cNvPr>
          <p:cNvSpPr txBox="1">
            <a:spLocks noChangeArrowheads="1"/>
          </p:cNvSpPr>
          <p:nvPr/>
        </p:nvSpPr>
        <p:spPr bwMode="auto">
          <a:xfrm>
            <a:off x="269875" y="4519613"/>
            <a:ext cx="8591550" cy="138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50000"/>
              </a:lnSpc>
            </a:pPr>
            <a:r>
              <a:rPr lang="zh-CN" altLang="en-US" sz="2800" b="1">
                <a:latin typeface="黑体" panose="02010609060101010101" pitchFamily="49" charset="-122"/>
                <a:ea typeface="黑体" panose="02010609060101010101" pitchFamily="49" charset="-122"/>
                <a:sym typeface="宋体" panose="02010600030101010101" pitchFamily="2" charset="-122"/>
              </a:rPr>
              <a:t>    重要。在古代，船是主要的交通工具，水运粮食比起陆运，装载量的大，速度快</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heckerboard(across)">
                                      <p:cBhvr>
                                        <p:cTn id="7" dur="500"/>
                                        <p:tgtEl>
                                          <p:spTgt spid="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7" presetClass="entr" presetSubtype="1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500" fill="hold"/>
                                        <p:tgtEl>
                                          <p:spTgt spid="9"/>
                                        </p:tgtEl>
                                        <p:attrNameLst>
                                          <p:attrName>ppt_w</p:attrName>
                                        </p:attrNameLst>
                                      </p:cBhvr>
                                      <p:tavLst>
                                        <p:tav tm="0">
                                          <p:val>
                                            <p:fltVal val="0"/>
                                          </p:val>
                                        </p:tav>
                                        <p:tav tm="100000">
                                          <p:val>
                                            <p:strVal val="#ppt_w"/>
                                          </p:val>
                                        </p:tav>
                                      </p:tavLst>
                                    </p:anim>
                                    <p:anim calcmode="lin" valueType="num">
                                      <p:cBhvr>
                                        <p:cTn id="13" dur="500" fill="hold"/>
                                        <p:tgtEl>
                                          <p:spTgt spid="9"/>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4578" name="Picture 2" descr="C:\Users\Administrator\Desktop\七年级下册地图\图片3.png">
            <a:extLst>
              <a:ext uri="{FF2B5EF4-FFF2-40B4-BE49-F238E27FC236}">
                <a16:creationId xmlns:a16="http://schemas.microsoft.com/office/drawing/2014/main" id="{0DD789B4-9589-465B-A333-14AD7C7962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1233"/>
          <a:stretch>
            <a:fillRect/>
          </a:stretch>
        </p:blipFill>
        <p:spPr bwMode="auto">
          <a:xfrm>
            <a:off x="2513013" y="719138"/>
            <a:ext cx="5638800" cy="541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579" name="文本框 1">
            <a:extLst>
              <a:ext uri="{FF2B5EF4-FFF2-40B4-BE49-F238E27FC236}">
                <a16:creationId xmlns:a16="http://schemas.microsoft.com/office/drawing/2014/main" id="{64DB96AB-290A-4E2B-906D-195264418288}"/>
              </a:ext>
            </a:extLst>
          </p:cNvPr>
          <p:cNvSpPr txBox="1">
            <a:spLocks noChangeArrowheads="1"/>
          </p:cNvSpPr>
          <p:nvPr/>
        </p:nvSpPr>
        <p:spPr bwMode="auto">
          <a:xfrm>
            <a:off x="344488" y="549275"/>
            <a:ext cx="2066925" cy="3970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solidFill>
                  <a:srgbClr val="0000FF"/>
                </a:solidFill>
                <a:latin typeface="黑体" panose="02010609060101010101" pitchFamily="49" charset="-122"/>
                <a:ea typeface="黑体" panose="02010609060101010101" pitchFamily="49" charset="-122"/>
              </a:rPr>
              <a:t>大家仔细看图，说说大运河的最北端是哪一座城镇？大运河的中心是哪里？最南端是哪座城镇？</a:t>
            </a:r>
          </a:p>
        </p:txBody>
      </p:sp>
      <p:sp>
        <p:nvSpPr>
          <p:cNvPr id="7" name="Oval 3">
            <a:extLst>
              <a:ext uri="{FF2B5EF4-FFF2-40B4-BE49-F238E27FC236}">
                <a16:creationId xmlns:a16="http://schemas.microsoft.com/office/drawing/2014/main" id="{6348CD3B-1F1D-439A-AA37-64B978A88E43}"/>
              </a:ext>
            </a:extLst>
          </p:cNvPr>
          <p:cNvSpPr>
            <a:spLocks noChangeArrowheads="1"/>
          </p:cNvSpPr>
          <p:nvPr/>
        </p:nvSpPr>
        <p:spPr bwMode="auto">
          <a:xfrm>
            <a:off x="5508625" y="719138"/>
            <a:ext cx="762000" cy="533400"/>
          </a:xfrm>
          <a:prstGeom prst="ellipse">
            <a:avLst/>
          </a:prstGeom>
          <a:ln/>
        </p:spPr>
        <p:style>
          <a:lnRef idx="2">
            <a:schemeClr val="accent3"/>
          </a:lnRef>
          <a:fillRef idx="1">
            <a:schemeClr val="lt1"/>
          </a:fillRef>
          <a:effectRef idx="0">
            <a:schemeClr val="accent3"/>
          </a:effectRef>
          <a:fontRef idx="minor">
            <a:schemeClr val="dk1"/>
          </a:fontRef>
        </p:style>
        <p:txBody>
          <a:bodyPr wrap="none" anchor="ctr"/>
          <a:lstStyle/>
          <a:p>
            <a:pPr algn="ctr" eaLnBrk="1" hangingPunct="1">
              <a:spcBef>
                <a:spcPct val="50000"/>
              </a:spcBef>
              <a:defRPr/>
            </a:pPr>
            <a:endParaRPr lang="zh-CN" altLang="en-US" sz="4800" b="1">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p:txBody>
      </p:sp>
      <p:sp>
        <p:nvSpPr>
          <p:cNvPr id="8" name="Oval 4">
            <a:extLst>
              <a:ext uri="{FF2B5EF4-FFF2-40B4-BE49-F238E27FC236}">
                <a16:creationId xmlns:a16="http://schemas.microsoft.com/office/drawing/2014/main" id="{2E6F5653-1202-4609-8B10-18C6DD8C8C3A}"/>
              </a:ext>
            </a:extLst>
          </p:cNvPr>
          <p:cNvSpPr>
            <a:spLocks noChangeArrowheads="1"/>
          </p:cNvSpPr>
          <p:nvPr/>
        </p:nvSpPr>
        <p:spPr bwMode="auto">
          <a:xfrm>
            <a:off x="4067175" y="3427413"/>
            <a:ext cx="762000" cy="533400"/>
          </a:xfrm>
          <a:prstGeom prst="ellipse">
            <a:avLst/>
          </a:prstGeom>
          <a:ln/>
        </p:spPr>
        <p:style>
          <a:lnRef idx="2">
            <a:schemeClr val="accent3"/>
          </a:lnRef>
          <a:fillRef idx="1">
            <a:schemeClr val="lt1"/>
          </a:fillRef>
          <a:effectRef idx="0">
            <a:schemeClr val="accent3"/>
          </a:effectRef>
          <a:fontRef idx="minor">
            <a:schemeClr val="dk1"/>
          </a:fontRef>
        </p:style>
        <p:txBody>
          <a:bodyPr wrap="none" anchor="ctr"/>
          <a:lstStyle/>
          <a:p>
            <a:pPr algn="ctr" eaLnBrk="1" hangingPunct="1">
              <a:spcBef>
                <a:spcPct val="50000"/>
              </a:spcBef>
              <a:defRPr/>
            </a:pPr>
            <a:endParaRPr lang="zh-CN" altLang="en-US" sz="4800" b="1">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p:txBody>
      </p:sp>
      <p:sp>
        <p:nvSpPr>
          <p:cNvPr id="9" name="Oval 6">
            <a:extLst>
              <a:ext uri="{FF2B5EF4-FFF2-40B4-BE49-F238E27FC236}">
                <a16:creationId xmlns:a16="http://schemas.microsoft.com/office/drawing/2014/main" id="{1EF9413E-466F-4345-8F0C-66FCA5FBD4DB}"/>
              </a:ext>
            </a:extLst>
          </p:cNvPr>
          <p:cNvSpPr>
            <a:spLocks noChangeArrowheads="1"/>
          </p:cNvSpPr>
          <p:nvPr/>
        </p:nvSpPr>
        <p:spPr bwMode="auto">
          <a:xfrm>
            <a:off x="6875463" y="5006975"/>
            <a:ext cx="762000" cy="533400"/>
          </a:xfrm>
          <a:prstGeom prst="ellipse">
            <a:avLst/>
          </a:prstGeom>
          <a:ln/>
        </p:spPr>
        <p:style>
          <a:lnRef idx="2">
            <a:schemeClr val="accent3"/>
          </a:lnRef>
          <a:fillRef idx="1">
            <a:schemeClr val="lt1"/>
          </a:fillRef>
          <a:effectRef idx="0">
            <a:schemeClr val="accent3"/>
          </a:effectRef>
          <a:fontRef idx="minor">
            <a:schemeClr val="dk1"/>
          </a:fontRef>
        </p:style>
        <p:txBody>
          <a:bodyPr wrap="none" anchor="ctr"/>
          <a:lstStyle/>
          <a:p>
            <a:pPr algn="ctr" eaLnBrk="1" hangingPunct="1">
              <a:spcBef>
                <a:spcPct val="50000"/>
              </a:spcBef>
              <a:defRPr/>
            </a:pPr>
            <a:endParaRPr lang="zh-CN" altLang="en-US" sz="4800" b="1">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xit" presetSubtype="10" fill="hold" grpId="0" nodeType="clickEffect">
                                  <p:stCondLst>
                                    <p:cond delay="0"/>
                                  </p:stCondLst>
                                  <p:childTnLst>
                                    <p:animEffect transition="out" filter="blinds(horizontal)">
                                      <p:cBhvr>
                                        <p:cTn id="6" dur="500"/>
                                        <p:tgtEl>
                                          <p:spTgt spid="7"/>
                                        </p:tgtEl>
                                      </p:cBhvr>
                                    </p:animEffect>
                                    <p:set>
                                      <p:cBhvr>
                                        <p:cTn id="7" dur="1" fill="hold">
                                          <p:stCondLst>
                                            <p:cond delay="499"/>
                                          </p:stCondLst>
                                        </p:cTn>
                                        <p:tgtEl>
                                          <p:spTgt spid="7"/>
                                        </p:tgtEl>
                                        <p:attrNameLst>
                                          <p:attrName>style.visibility</p:attrName>
                                        </p:attrNameLst>
                                      </p:cBhvr>
                                      <p:to>
                                        <p:strVal val="hidden"/>
                                      </p:to>
                                    </p:set>
                                  </p:childTnLst>
                                </p:cTn>
                              </p:par>
                            </p:childTnLst>
                          </p:cTn>
                        </p:par>
                      </p:childTnLst>
                    </p:cTn>
                  </p:par>
                  <p:par>
                    <p:cTn id="8" fill="hold" nodeType="clickPar">
                      <p:stCondLst>
                        <p:cond delay="indefinite"/>
                      </p:stCondLst>
                      <p:childTnLst>
                        <p:par>
                          <p:cTn id="9" fill="hold" nodeType="withGroup">
                            <p:stCondLst>
                              <p:cond delay="0"/>
                            </p:stCondLst>
                            <p:childTnLst>
                              <p:par>
                                <p:cTn id="10" presetID="2" presetClass="exit" presetSubtype="4" fill="hold" grpId="0" nodeType="clickEffect">
                                  <p:stCondLst>
                                    <p:cond delay="0"/>
                                  </p:stCondLst>
                                  <p:childTnLst>
                                    <p:anim calcmode="lin" valueType="num">
                                      <p:cBhvr additive="base">
                                        <p:cTn id="11" dur="500"/>
                                        <p:tgtEl>
                                          <p:spTgt spid="8"/>
                                        </p:tgtEl>
                                        <p:attrNameLst>
                                          <p:attrName>ppt_x</p:attrName>
                                        </p:attrNameLst>
                                      </p:cBhvr>
                                      <p:tavLst>
                                        <p:tav tm="0">
                                          <p:val>
                                            <p:strVal val="ppt_x"/>
                                          </p:val>
                                        </p:tav>
                                        <p:tav tm="100000">
                                          <p:val>
                                            <p:strVal val="ppt_x"/>
                                          </p:val>
                                        </p:tav>
                                      </p:tavLst>
                                    </p:anim>
                                    <p:anim calcmode="lin" valueType="num">
                                      <p:cBhvr additive="base">
                                        <p:cTn id="12" dur="500"/>
                                        <p:tgtEl>
                                          <p:spTgt spid="8"/>
                                        </p:tgtEl>
                                        <p:attrNameLst>
                                          <p:attrName>ppt_y</p:attrName>
                                        </p:attrNameLst>
                                      </p:cBhvr>
                                      <p:tavLst>
                                        <p:tav tm="0">
                                          <p:val>
                                            <p:strVal val="ppt_y"/>
                                          </p:val>
                                        </p:tav>
                                        <p:tav tm="100000">
                                          <p:val>
                                            <p:strVal val="1+ppt_h/2"/>
                                          </p:val>
                                        </p:tav>
                                      </p:tavLst>
                                    </p:anim>
                                    <p:set>
                                      <p:cBhvr>
                                        <p:cTn id="13" dur="1" fill="hold">
                                          <p:stCondLst>
                                            <p:cond delay="499"/>
                                          </p:stCondLst>
                                        </p:cTn>
                                        <p:tgtEl>
                                          <p:spTgt spid="8"/>
                                        </p:tgtEl>
                                        <p:attrNameLst>
                                          <p:attrName>style.visibility</p:attrName>
                                        </p:attrNameLst>
                                      </p:cBhvr>
                                      <p:to>
                                        <p:strVal val="hidden"/>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2" presetClass="exit" presetSubtype="4" fill="hold" grpId="0" nodeType="clickEffect">
                                  <p:stCondLst>
                                    <p:cond delay="0"/>
                                  </p:stCondLst>
                                  <p:childTnLst>
                                    <p:anim calcmode="lin" valueType="num">
                                      <p:cBhvr additive="base">
                                        <p:cTn id="17" dur="500"/>
                                        <p:tgtEl>
                                          <p:spTgt spid="9"/>
                                        </p:tgtEl>
                                        <p:attrNameLst>
                                          <p:attrName>ppt_x</p:attrName>
                                        </p:attrNameLst>
                                      </p:cBhvr>
                                      <p:tavLst>
                                        <p:tav tm="0">
                                          <p:val>
                                            <p:strVal val="ppt_x"/>
                                          </p:val>
                                        </p:tav>
                                        <p:tav tm="100000">
                                          <p:val>
                                            <p:strVal val="ppt_x"/>
                                          </p:val>
                                        </p:tav>
                                      </p:tavLst>
                                    </p:anim>
                                    <p:anim calcmode="lin" valueType="num">
                                      <p:cBhvr additive="base">
                                        <p:cTn id="18" dur="500"/>
                                        <p:tgtEl>
                                          <p:spTgt spid="9"/>
                                        </p:tgtEl>
                                        <p:attrNameLst>
                                          <p:attrName>ppt_y</p:attrName>
                                        </p:attrNameLst>
                                      </p:cBhvr>
                                      <p:tavLst>
                                        <p:tav tm="0">
                                          <p:val>
                                            <p:strVal val="ppt_y"/>
                                          </p:val>
                                        </p:tav>
                                        <p:tav tm="100000">
                                          <p:val>
                                            <p:strVal val="1+ppt_h/2"/>
                                          </p:val>
                                        </p:tav>
                                      </p:tavLst>
                                    </p:anim>
                                    <p:set>
                                      <p:cBhvr>
                                        <p:cTn id="19"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5602" name="矩形 3">
            <a:extLst>
              <a:ext uri="{FF2B5EF4-FFF2-40B4-BE49-F238E27FC236}">
                <a16:creationId xmlns:a16="http://schemas.microsoft.com/office/drawing/2014/main" id="{4EDF2D79-D0EE-4A0A-BB28-B629D426AC6D}"/>
              </a:ext>
            </a:extLst>
          </p:cNvPr>
          <p:cNvSpPr>
            <a:spLocks noChangeArrowheads="1"/>
          </p:cNvSpPr>
          <p:nvPr/>
        </p:nvSpPr>
        <p:spPr bwMode="auto">
          <a:xfrm>
            <a:off x="1187450" y="5570538"/>
            <a:ext cx="7200900" cy="954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800" b="1">
                <a:solidFill>
                  <a:srgbClr val="0000FF"/>
                </a:solidFill>
                <a:latin typeface="黑体" panose="02010609060101010101" pitchFamily="49" charset="-122"/>
                <a:ea typeface="黑体" panose="02010609060101010101" pitchFamily="49" charset="-122"/>
              </a:rPr>
              <a:t>    </a:t>
            </a:r>
            <a:r>
              <a:rPr lang="zh-CN" altLang="zh-CN" sz="2800" b="1">
                <a:solidFill>
                  <a:srgbClr val="0000FF"/>
                </a:solidFill>
                <a:latin typeface="黑体" panose="02010609060101010101" pitchFamily="49" charset="-122"/>
                <a:ea typeface="黑体" panose="02010609060101010101" pitchFamily="49" charset="-122"/>
              </a:rPr>
              <a:t>有人说大运河“功在千秋，罪在当时”，你觉得这种说法有道理吗？</a:t>
            </a:r>
          </a:p>
        </p:txBody>
      </p:sp>
      <p:pic>
        <p:nvPicPr>
          <p:cNvPr id="25603" name="Picture 2" descr="C:\Users\Administrator\Desktop\01300000247011124502820767083.jpg">
            <a:extLst>
              <a:ext uri="{FF2B5EF4-FFF2-40B4-BE49-F238E27FC236}">
                <a16:creationId xmlns:a16="http://schemas.microsoft.com/office/drawing/2014/main" id="{AF072027-27A8-47C0-8D07-91C70E8AA8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850" y="404813"/>
            <a:ext cx="8496300" cy="475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C261C68-6C91-4850-A601-69566E50D79F}"/>
              </a:ext>
            </a:extLst>
          </p:cNvPr>
          <p:cNvSpPr txBox="1"/>
          <p:nvPr/>
        </p:nvSpPr>
        <p:spPr>
          <a:xfrm>
            <a:off x="107950" y="1052513"/>
            <a:ext cx="9010650" cy="523875"/>
          </a:xfrm>
          <a:prstGeom prst="rect">
            <a:avLst/>
          </a:prstGeom>
          <a:noFill/>
          <a:ln>
            <a:noFill/>
          </a:ln>
        </p:spPr>
        <p:style>
          <a:lnRef idx="2">
            <a:schemeClr val="accent4"/>
          </a:lnRef>
          <a:fillRef idx="1">
            <a:schemeClr val="lt1"/>
          </a:fillRef>
          <a:effectRef idx="0">
            <a:schemeClr val="accent4"/>
          </a:effectRef>
          <a:fontRef idx="minor">
            <a:schemeClr val="dk1"/>
          </a:fontRef>
        </p:style>
        <p:txBody>
          <a:bodyPr>
            <a:spAutoFit/>
          </a:bodyPr>
          <a:lstStyle/>
          <a:p>
            <a:pPr eaLnBrk="1" hangingPunct="1">
              <a:defRPr/>
            </a:pPr>
            <a:r>
              <a:rPr lang="zh-CN" altLang="en-US" sz="2800" b="1" noProof="1">
                <a:solidFill>
                  <a:schemeClr val="tx1"/>
                </a:solidFill>
                <a:latin typeface="楷体" panose="02010609060101010101" charset="-122"/>
                <a:ea typeface="楷体" panose="02010609060101010101" charset="-122"/>
              </a:rPr>
              <a:t>材料一：</a:t>
            </a:r>
            <a:r>
              <a:rPr lang="zh-CN" altLang="en-US" sz="2800" b="1" noProof="1">
                <a:solidFill>
                  <a:schemeClr val="tx1"/>
                </a:solidFill>
                <a:latin typeface="楷体" panose="02010609060101010101" charset="-122"/>
                <a:ea typeface="楷体" panose="02010609060101010101" charset="-122"/>
                <a:sym typeface="+mn-ea"/>
              </a:rPr>
              <a:t>古人评论大运河说：“天下转漕，仰此一渠。”</a:t>
            </a:r>
          </a:p>
        </p:txBody>
      </p:sp>
      <p:pic>
        <p:nvPicPr>
          <p:cNvPr id="21508" name="Picture 10" descr="1">
            <a:extLst>
              <a:ext uri="{FF2B5EF4-FFF2-40B4-BE49-F238E27FC236}">
                <a16:creationId xmlns:a16="http://schemas.microsoft.com/office/drawing/2014/main" id="{03641DE0-596F-4025-8590-0FE1733E3DC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992219" y="4005063"/>
            <a:ext cx="3888432" cy="2638723"/>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a:extLst>
              <a:ext uri="{FF2B5EF4-FFF2-40B4-BE49-F238E27FC236}">
                <a16:creationId xmlns:a16="http://schemas.microsoft.com/office/drawing/2014/main" id="{780ACEFE-9351-4CC4-B629-8CBAB43BAC0E}"/>
              </a:ext>
            </a:extLst>
          </p:cNvPr>
          <p:cNvSpPr txBox="1">
            <a:spLocks noChangeArrowheads="1"/>
          </p:cNvSpPr>
          <p:nvPr/>
        </p:nvSpPr>
        <p:spPr bwMode="auto">
          <a:xfrm>
            <a:off x="246063" y="2730500"/>
            <a:ext cx="8029575"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latin typeface="黑体" panose="02010609060101010101" pitchFamily="49" charset="-122"/>
                <a:ea typeface="黑体" panose="02010609060101010101" pitchFamily="49" charset="-122"/>
              </a:rPr>
              <a:t>（</a:t>
            </a:r>
            <a:r>
              <a:rPr lang="en-US" altLang="zh-CN" sz="2800" b="1">
                <a:latin typeface="黑体" panose="02010609060101010101" pitchFamily="49" charset="-122"/>
                <a:ea typeface="黑体" panose="02010609060101010101" pitchFamily="49" charset="-122"/>
              </a:rPr>
              <a:t>1</a:t>
            </a:r>
            <a:r>
              <a:rPr lang="zh-CN" altLang="en-US" sz="2800" b="1">
                <a:latin typeface="黑体" panose="02010609060101010101" pitchFamily="49" charset="-122"/>
                <a:ea typeface="黑体" panose="02010609060101010101" pitchFamily="49" charset="-122"/>
              </a:rPr>
              <a:t>）加强了南北地区的政治、经济和文化交流</a:t>
            </a:r>
          </a:p>
        </p:txBody>
      </p:sp>
      <p:sp>
        <p:nvSpPr>
          <p:cNvPr id="21509" name="文本框 4">
            <a:extLst>
              <a:ext uri="{FF2B5EF4-FFF2-40B4-BE49-F238E27FC236}">
                <a16:creationId xmlns:a16="http://schemas.microsoft.com/office/drawing/2014/main" id="{4E4DE984-EBBE-4917-B87F-FC381115D1C9}"/>
              </a:ext>
            </a:extLst>
          </p:cNvPr>
          <p:cNvSpPr txBox="1">
            <a:spLocks noChangeArrowheads="1"/>
          </p:cNvSpPr>
          <p:nvPr/>
        </p:nvSpPr>
        <p:spPr bwMode="auto">
          <a:xfrm>
            <a:off x="247650" y="3357563"/>
            <a:ext cx="8645525" cy="954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latin typeface="黑体" panose="02010609060101010101" pitchFamily="49" charset="-122"/>
                <a:ea typeface="黑体" panose="02010609060101010101" pitchFamily="49" charset="-122"/>
              </a:rPr>
              <a:t>（2）耗费了大量的人力、物力、财力，体现了隋炀帝的暴政</a:t>
            </a:r>
          </a:p>
        </p:txBody>
      </p:sp>
      <p:sp>
        <p:nvSpPr>
          <p:cNvPr id="26630" name="文本框 9">
            <a:extLst>
              <a:ext uri="{FF2B5EF4-FFF2-40B4-BE49-F238E27FC236}">
                <a16:creationId xmlns:a16="http://schemas.microsoft.com/office/drawing/2014/main" id="{16F551B6-F0ED-4E76-B8B6-928115490906}"/>
              </a:ext>
            </a:extLst>
          </p:cNvPr>
          <p:cNvSpPr txBox="1">
            <a:spLocks noChangeArrowheads="1"/>
          </p:cNvSpPr>
          <p:nvPr/>
        </p:nvSpPr>
        <p:spPr bwMode="auto">
          <a:xfrm>
            <a:off x="246063" y="441325"/>
            <a:ext cx="1766887"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800" b="1">
                <a:solidFill>
                  <a:srgbClr val="0000FF"/>
                </a:solidFill>
                <a:latin typeface="黑体" panose="02010609060101010101" pitchFamily="49" charset="-122"/>
                <a:ea typeface="黑体" panose="02010609060101010101" pitchFamily="49" charset="-122"/>
              </a:rPr>
              <a:t>4.</a:t>
            </a:r>
            <a:r>
              <a:rPr lang="zh-CN" altLang="en-US" sz="2800" b="1">
                <a:solidFill>
                  <a:srgbClr val="0000FF"/>
                </a:solidFill>
                <a:latin typeface="黑体" panose="02010609060101010101" pitchFamily="49" charset="-122"/>
                <a:ea typeface="黑体" panose="02010609060101010101" pitchFamily="49" charset="-122"/>
              </a:rPr>
              <a:t>影 响</a:t>
            </a:r>
            <a:endParaRPr lang="zh-CN" altLang="en-US" sz="2800" b="1">
              <a:solidFill>
                <a:srgbClr val="0000FF"/>
              </a:solidFill>
              <a:latin typeface="黑体" panose="02010609060101010101" pitchFamily="49" charset="-122"/>
              <a:ea typeface="黑体" panose="02010609060101010101" pitchFamily="49" charset="-122"/>
              <a:sym typeface="宋体" panose="02010600030101010101" pitchFamily="2" charset="-122"/>
            </a:endParaRPr>
          </a:p>
        </p:txBody>
      </p:sp>
      <p:sp>
        <p:nvSpPr>
          <p:cNvPr id="5" name="文本框 4">
            <a:extLst>
              <a:ext uri="{FF2B5EF4-FFF2-40B4-BE49-F238E27FC236}">
                <a16:creationId xmlns:a16="http://schemas.microsoft.com/office/drawing/2014/main" id="{C3982F67-35BD-4E97-AC9E-FAC4E4A5539F}"/>
              </a:ext>
            </a:extLst>
          </p:cNvPr>
          <p:cNvSpPr txBox="1"/>
          <p:nvPr/>
        </p:nvSpPr>
        <p:spPr>
          <a:xfrm>
            <a:off x="107950" y="1641475"/>
            <a:ext cx="7473950" cy="954088"/>
          </a:xfrm>
          <a:prstGeom prst="rect">
            <a:avLst/>
          </a:prstGeom>
          <a:noFill/>
          <a:ln>
            <a:noFill/>
          </a:ln>
        </p:spPr>
        <p:style>
          <a:lnRef idx="2">
            <a:schemeClr val="accent4"/>
          </a:lnRef>
          <a:fillRef idx="1">
            <a:schemeClr val="lt1"/>
          </a:fillRef>
          <a:effectRef idx="0">
            <a:schemeClr val="accent4"/>
          </a:effectRef>
          <a:fontRef idx="minor">
            <a:schemeClr val="dk1"/>
          </a:fontRef>
        </p:style>
        <p:txBody>
          <a:bodyPr>
            <a:spAutoFit/>
          </a:bodyPr>
          <a:lstStyle/>
          <a:p>
            <a:pPr eaLnBrk="1" hangingPunct="1">
              <a:defRPr/>
            </a:pPr>
            <a:r>
              <a:rPr lang="zh-CN" altLang="en-US" sz="2800" b="1" noProof="1">
                <a:solidFill>
                  <a:schemeClr val="tx1"/>
                </a:solidFill>
                <a:latin typeface="楷体" panose="02010609060101010101" charset="-122"/>
                <a:ea typeface="楷体" panose="02010609060101010101" charset="-122"/>
                <a:sym typeface="+mn-ea"/>
              </a:rPr>
              <a:t>材料二：</a:t>
            </a:r>
            <a:r>
              <a:rPr kumimoji="1" lang="zh-CN" altLang="en-US" sz="2800" b="1" dirty="0">
                <a:solidFill>
                  <a:schemeClr val="tx1"/>
                </a:solidFill>
                <a:latin typeface="楷体" panose="02010609060101010101" charset="-122"/>
                <a:ea typeface="楷体" panose="02010609060101010101" charset="-122"/>
                <a:cs typeface="Arial" panose="020B0604020202020204" pitchFamily="34" charset="0"/>
                <a:sym typeface="+mn-ea"/>
              </a:rPr>
              <a:t>汴水通淮利最多，生人为害亦相和。 </a:t>
            </a:r>
            <a:br>
              <a:rPr kumimoji="1" lang="zh-CN" altLang="en-US" sz="2800" b="1" dirty="0">
                <a:solidFill>
                  <a:schemeClr val="tx1"/>
                </a:solidFill>
                <a:latin typeface="楷体" panose="02010609060101010101" charset="-122"/>
                <a:ea typeface="楷体" panose="02010609060101010101" charset="-122"/>
                <a:cs typeface="Arial" panose="020B0604020202020204" pitchFamily="34" charset="0"/>
                <a:sym typeface="+mn-ea"/>
              </a:rPr>
            </a:br>
            <a:r>
              <a:rPr kumimoji="1" lang="zh-CN" altLang="en-US" sz="2800" b="1" dirty="0">
                <a:solidFill>
                  <a:schemeClr val="tx1"/>
                </a:solidFill>
                <a:latin typeface="楷体" panose="02010609060101010101" charset="-122"/>
                <a:ea typeface="楷体" panose="02010609060101010101" charset="-122"/>
                <a:cs typeface="Arial" panose="020B0604020202020204" pitchFamily="34" charset="0"/>
                <a:sym typeface="+mn-ea"/>
              </a:rPr>
              <a:t>        东南四十三州地，取尽膏脂是此河。</a:t>
            </a:r>
          </a:p>
        </p:txBody>
      </p:sp>
      <p:sp>
        <p:nvSpPr>
          <p:cNvPr id="6" name="文本框 5">
            <a:extLst>
              <a:ext uri="{FF2B5EF4-FFF2-40B4-BE49-F238E27FC236}">
                <a16:creationId xmlns:a16="http://schemas.microsoft.com/office/drawing/2014/main" id="{65F0DB00-5587-428F-8479-9AAB944D8B23}"/>
              </a:ext>
            </a:extLst>
          </p:cNvPr>
          <p:cNvSpPr txBox="1">
            <a:spLocks noChangeArrowheads="1"/>
          </p:cNvSpPr>
          <p:nvPr/>
        </p:nvSpPr>
        <p:spPr bwMode="auto">
          <a:xfrm>
            <a:off x="4254500" y="4040188"/>
            <a:ext cx="630238" cy="267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latin typeface="宋体" panose="02010600030101010101" pitchFamily="2" charset="-122"/>
                <a:sym typeface="宋体" panose="02010600030101010101" pitchFamily="2" charset="-122"/>
              </a:rPr>
              <a:t>隋炀帝巡游江都</a:t>
            </a:r>
          </a:p>
        </p:txBody>
      </p:sp>
    </p:spTree>
  </p:cSld>
  <p:clrMapOvr>
    <a:masterClrMapping/>
  </p:clrMapOvr>
  <p:transition spd="slow">
    <p:strips dir="ru"/>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ppt_x</p:attrName>
                                        </p:attrNameLst>
                                      </p:cBhvr>
                                      <p:tavLst>
                                        <p:tav tm="0">
                                          <p:val>
                                            <p:strVal val="#ppt_x-.2"/>
                                          </p:val>
                                        </p:tav>
                                        <p:tav tm="100000">
                                          <p:val>
                                            <p:strVal val="#ppt_x"/>
                                          </p:val>
                                        </p:tav>
                                      </p:tavLst>
                                    </p:anim>
                                    <p:anim calcmode="lin" valueType="num">
                                      <p:cBhvr>
                                        <p:cTn id="8" dur="1000" fill="hold"/>
                                        <p:tgtEl>
                                          <p:spTgt spid="2"/>
                                        </p:tgtEl>
                                        <p:attrNameLst>
                                          <p:attrName>ppt_y</p:attrName>
                                        </p:attrNameLst>
                                      </p:cBhvr>
                                      <p:tavLst>
                                        <p:tav tm="0">
                                          <p:val>
                                            <p:strVal val="#ppt_y"/>
                                          </p:val>
                                        </p:tav>
                                        <p:tav tm="100000">
                                          <p:val>
                                            <p:strVal val="#ppt_y"/>
                                          </p:val>
                                        </p:tav>
                                      </p:tavLst>
                                    </p:anim>
                                    <p:animEffect transition="in" filter="wipe(right)" prLst="gradientSize: 0.1">
                                      <p:cBhvr>
                                        <p:cTn id="9" dur="1000"/>
                                        <p:tgtEl>
                                          <p:spTgt spid="2"/>
                                        </p:tgtEl>
                                      </p:cBhvr>
                                    </p:animEffect>
                                  </p:childTnLst>
                                </p:cTn>
                              </p:par>
                            </p:childTnLst>
                          </p:cTn>
                        </p:par>
                      </p:childTnLst>
                    </p:cTn>
                  </p:par>
                  <p:par>
                    <p:cTn id="10" fill="hold" nodeType="clickPar">
                      <p:stCondLst>
                        <p:cond delay="indefinite"/>
                      </p:stCondLst>
                      <p:childTnLst>
                        <p:par>
                          <p:cTn id="11" fill="hold" nodeType="withGroup">
                            <p:stCondLst>
                              <p:cond delay="0"/>
                            </p:stCondLst>
                            <p:childTnLst>
                              <p:par>
                                <p:cTn id="12" presetID="37"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900" decel="100000" fill="hold"/>
                                        <p:tgtEl>
                                          <p:spTgt spid="4"/>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childTnLst>
                          </p:cTn>
                        </p:par>
                      </p:childTnLst>
                    </p:cTn>
                  </p:par>
                  <p:par>
                    <p:cTn id="18" fill="hold" nodeType="clickPar">
                      <p:stCondLst>
                        <p:cond delay="indefinite"/>
                      </p:stCondLst>
                      <p:childTnLst>
                        <p:par>
                          <p:cTn id="19" fill="hold" nodeType="withGroup">
                            <p:stCondLst>
                              <p:cond delay="0"/>
                            </p:stCondLst>
                            <p:childTnLst>
                              <p:par>
                                <p:cTn id="20" presetID="29" presetClass="entr" presetSubtype="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p:cTn id="22" dur="1000" fill="hold"/>
                                        <p:tgtEl>
                                          <p:spTgt spid="5"/>
                                        </p:tgtEl>
                                        <p:attrNameLst>
                                          <p:attrName>ppt_x</p:attrName>
                                        </p:attrNameLst>
                                      </p:cBhvr>
                                      <p:tavLst>
                                        <p:tav tm="0">
                                          <p:val>
                                            <p:strVal val="#ppt_x-.2"/>
                                          </p:val>
                                        </p:tav>
                                        <p:tav tm="100000">
                                          <p:val>
                                            <p:strVal val="#ppt_x"/>
                                          </p:val>
                                        </p:tav>
                                      </p:tavLst>
                                    </p:anim>
                                    <p:anim calcmode="lin" valueType="num">
                                      <p:cBhvr>
                                        <p:cTn id="23" dur="1000" fill="hold"/>
                                        <p:tgtEl>
                                          <p:spTgt spid="5"/>
                                        </p:tgtEl>
                                        <p:attrNameLst>
                                          <p:attrName>ppt_y</p:attrName>
                                        </p:attrNameLst>
                                      </p:cBhvr>
                                      <p:tavLst>
                                        <p:tav tm="0">
                                          <p:val>
                                            <p:strVal val="#ppt_y"/>
                                          </p:val>
                                        </p:tav>
                                        <p:tav tm="100000">
                                          <p:val>
                                            <p:strVal val="#ppt_y"/>
                                          </p:val>
                                        </p:tav>
                                      </p:tavLst>
                                    </p:anim>
                                    <p:animEffect transition="in" filter="wipe(right)" prLst="gradientSize: 0.1">
                                      <p:cBhvr>
                                        <p:cTn id="24" dur="1000"/>
                                        <p:tgtEl>
                                          <p:spTgt spid="5"/>
                                        </p:tgtEl>
                                      </p:cBhvr>
                                    </p:animEffect>
                                  </p:childTnLst>
                                </p:cTn>
                              </p:par>
                              <p:par>
                                <p:cTn id="25" presetID="29" presetClass="entr" presetSubtype="0" fill="hold" nodeType="withEffect">
                                  <p:stCondLst>
                                    <p:cond delay="0"/>
                                  </p:stCondLst>
                                  <p:childTnLst>
                                    <p:set>
                                      <p:cBhvr>
                                        <p:cTn id="26" dur="1" fill="hold">
                                          <p:stCondLst>
                                            <p:cond delay="0"/>
                                          </p:stCondLst>
                                        </p:cTn>
                                        <p:tgtEl>
                                          <p:spTgt spid="21508"/>
                                        </p:tgtEl>
                                        <p:attrNameLst>
                                          <p:attrName>style.visibility</p:attrName>
                                        </p:attrNameLst>
                                      </p:cBhvr>
                                      <p:to>
                                        <p:strVal val="visible"/>
                                      </p:to>
                                    </p:set>
                                    <p:anim calcmode="lin" valueType="num">
                                      <p:cBhvr>
                                        <p:cTn id="27" dur="1000" fill="hold"/>
                                        <p:tgtEl>
                                          <p:spTgt spid="21508"/>
                                        </p:tgtEl>
                                        <p:attrNameLst>
                                          <p:attrName>ppt_x</p:attrName>
                                        </p:attrNameLst>
                                      </p:cBhvr>
                                      <p:tavLst>
                                        <p:tav tm="0">
                                          <p:val>
                                            <p:strVal val="#ppt_x-.2"/>
                                          </p:val>
                                        </p:tav>
                                        <p:tav tm="100000">
                                          <p:val>
                                            <p:strVal val="#ppt_x"/>
                                          </p:val>
                                        </p:tav>
                                      </p:tavLst>
                                    </p:anim>
                                    <p:anim calcmode="lin" valueType="num">
                                      <p:cBhvr>
                                        <p:cTn id="28" dur="1000" fill="hold"/>
                                        <p:tgtEl>
                                          <p:spTgt spid="21508"/>
                                        </p:tgtEl>
                                        <p:attrNameLst>
                                          <p:attrName>ppt_y</p:attrName>
                                        </p:attrNameLst>
                                      </p:cBhvr>
                                      <p:tavLst>
                                        <p:tav tm="0">
                                          <p:val>
                                            <p:strVal val="#ppt_y"/>
                                          </p:val>
                                        </p:tav>
                                        <p:tav tm="100000">
                                          <p:val>
                                            <p:strVal val="#ppt_y"/>
                                          </p:val>
                                        </p:tav>
                                      </p:tavLst>
                                    </p:anim>
                                    <p:animEffect transition="in" filter="wipe(right)" prLst="gradientSize: 0.1">
                                      <p:cBhvr>
                                        <p:cTn id="29" dur="1000"/>
                                        <p:tgtEl>
                                          <p:spTgt spid="21508"/>
                                        </p:tgtEl>
                                      </p:cBhvr>
                                    </p:animEffect>
                                  </p:childTnLst>
                                </p:cTn>
                              </p:par>
                              <p:par>
                                <p:cTn id="30" presetID="29" presetClass="entr" presetSubtype="0" fill="hold" grpId="0" nodeType="withEffect">
                                  <p:stCondLst>
                                    <p:cond delay="0"/>
                                  </p:stCondLst>
                                  <p:childTnLst>
                                    <p:set>
                                      <p:cBhvr>
                                        <p:cTn id="31" dur="1" fill="hold">
                                          <p:stCondLst>
                                            <p:cond delay="0"/>
                                          </p:stCondLst>
                                        </p:cTn>
                                        <p:tgtEl>
                                          <p:spTgt spid="6"/>
                                        </p:tgtEl>
                                        <p:attrNameLst>
                                          <p:attrName>style.visibility</p:attrName>
                                        </p:attrNameLst>
                                      </p:cBhvr>
                                      <p:to>
                                        <p:strVal val="visible"/>
                                      </p:to>
                                    </p:set>
                                    <p:anim calcmode="lin" valueType="num">
                                      <p:cBhvr>
                                        <p:cTn id="32" dur="1000" fill="hold"/>
                                        <p:tgtEl>
                                          <p:spTgt spid="6"/>
                                        </p:tgtEl>
                                        <p:attrNameLst>
                                          <p:attrName>ppt_x</p:attrName>
                                        </p:attrNameLst>
                                      </p:cBhvr>
                                      <p:tavLst>
                                        <p:tav tm="0">
                                          <p:val>
                                            <p:strVal val="#ppt_x-.2"/>
                                          </p:val>
                                        </p:tav>
                                        <p:tav tm="100000">
                                          <p:val>
                                            <p:strVal val="#ppt_x"/>
                                          </p:val>
                                        </p:tav>
                                      </p:tavLst>
                                    </p:anim>
                                    <p:anim calcmode="lin" valueType="num">
                                      <p:cBhvr>
                                        <p:cTn id="33" dur="1000" fill="hold"/>
                                        <p:tgtEl>
                                          <p:spTgt spid="6"/>
                                        </p:tgtEl>
                                        <p:attrNameLst>
                                          <p:attrName>ppt_y</p:attrName>
                                        </p:attrNameLst>
                                      </p:cBhvr>
                                      <p:tavLst>
                                        <p:tav tm="0">
                                          <p:val>
                                            <p:strVal val="#ppt_y"/>
                                          </p:val>
                                        </p:tav>
                                        <p:tav tm="100000">
                                          <p:val>
                                            <p:strVal val="#ppt_y"/>
                                          </p:val>
                                        </p:tav>
                                      </p:tavLst>
                                    </p:anim>
                                    <p:animEffect transition="in" filter="wipe(right)" prLst="gradientSize: 0.1">
                                      <p:cBhvr>
                                        <p:cTn id="34" dur="1000"/>
                                        <p:tgtEl>
                                          <p:spTgt spid="6"/>
                                        </p:tgtEl>
                                      </p:cBhvr>
                                    </p:animEffect>
                                  </p:childTnLst>
                                </p:cTn>
                              </p:par>
                            </p:childTnLst>
                          </p:cTn>
                        </p:par>
                      </p:childTnLst>
                    </p:cTn>
                  </p:par>
                  <p:par>
                    <p:cTn id="35" fill="hold" nodeType="clickPar">
                      <p:stCondLst>
                        <p:cond delay="indefinite"/>
                      </p:stCondLst>
                      <p:childTnLst>
                        <p:par>
                          <p:cTn id="36" fill="hold" nodeType="withGroup">
                            <p:stCondLst>
                              <p:cond delay="0"/>
                            </p:stCondLst>
                            <p:childTnLst>
                              <p:par>
                                <p:cTn id="37" presetID="37" presetClass="entr" presetSubtype="0" fill="hold" grpId="0" nodeType="clickEffect">
                                  <p:stCondLst>
                                    <p:cond delay="0"/>
                                  </p:stCondLst>
                                  <p:childTnLst>
                                    <p:set>
                                      <p:cBhvr>
                                        <p:cTn id="38" dur="1" fill="hold">
                                          <p:stCondLst>
                                            <p:cond delay="0"/>
                                          </p:stCondLst>
                                        </p:cTn>
                                        <p:tgtEl>
                                          <p:spTgt spid="21509"/>
                                        </p:tgtEl>
                                        <p:attrNameLst>
                                          <p:attrName>style.visibility</p:attrName>
                                        </p:attrNameLst>
                                      </p:cBhvr>
                                      <p:to>
                                        <p:strVal val="visible"/>
                                      </p:to>
                                    </p:set>
                                    <p:animEffect transition="in" filter="fade">
                                      <p:cBhvr>
                                        <p:cTn id="39" dur="1000"/>
                                        <p:tgtEl>
                                          <p:spTgt spid="21509"/>
                                        </p:tgtEl>
                                      </p:cBhvr>
                                    </p:animEffect>
                                    <p:anim calcmode="lin" valueType="num">
                                      <p:cBhvr>
                                        <p:cTn id="40" dur="1000" fill="hold"/>
                                        <p:tgtEl>
                                          <p:spTgt spid="21509"/>
                                        </p:tgtEl>
                                        <p:attrNameLst>
                                          <p:attrName>ppt_x</p:attrName>
                                        </p:attrNameLst>
                                      </p:cBhvr>
                                      <p:tavLst>
                                        <p:tav tm="0">
                                          <p:val>
                                            <p:strVal val="#ppt_x"/>
                                          </p:val>
                                        </p:tav>
                                        <p:tav tm="100000">
                                          <p:val>
                                            <p:strVal val="#ppt_x"/>
                                          </p:val>
                                        </p:tav>
                                      </p:tavLst>
                                    </p:anim>
                                    <p:anim calcmode="lin" valueType="num">
                                      <p:cBhvr>
                                        <p:cTn id="41" dur="900" decel="100000" fill="hold"/>
                                        <p:tgtEl>
                                          <p:spTgt spid="21509"/>
                                        </p:tgtEl>
                                        <p:attrNameLst>
                                          <p:attrName>ppt_y</p:attrName>
                                        </p:attrNameLst>
                                      </p:cBhvr>
                                      <p:tavLst>
                                        <p:tav tm="0">
                                          <p:val>
                                            <p:strVal val="#ppt_y+1"/>
                                          </p:val>
                                        </p:tav>
                                        <p:tav tm="100000">
                                          <p:val>
                                            <p:strVal val="#ppt_y-.03"/>
                                          </p:val>
                                        </p:tav>
                                      </p:tavLst>
                                    </p:anim>
                                    <p:anim calcmode="lin" valueType="num">
                                      <p:cBhvr>
                                        <p:cTn id="42" dur="100" accel="100000" fill="hold">
                                          <p:stCondLst>
                                            <p:cond delay="900"/>
                                          </p:stCondLst>
                                        </p:cTn>
                                        <p:tgtEl>
                                          <p:spTgt spid="2150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21509" grpId="0"/>
      <p:bldP spid="5" grpId="0"/>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8674" name="矩形 1">
            <a:extLst>
              <a:ext uri="{FF2B5EF4-FFF2-40B4-BE49-F238E27FC236}">
                <a16:creationId xmlns:a16="http://schemas.microsoft.com/office/drawing/2014/main" id="{A38F8656-FF6B-46D0-83F9-2E747541A0B3}"/>
              </a:ext>
            </a:extLst>
          </p:cNvPr>
          <p:cNvSpPr>
            <a:spLocks noChangeArrowheads="1"/>
          </p:cNvSpPr>
          <p:nvPr/>
        </p:nvSpPr>
        <p:spPr bwMode="auto">
          <a:xfrm>
            <a:off x="255588" y="317500"/>
            <a:ext cx="449262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zh-CN" sz="2400" b="1">
                <a:latin typeface="微软雅黑" panose="020B0503020204020204" pitchFamily="34" charset="-122"/>
                <a:ea typeface="微软雅黑" panose="020B0503020204020204" pitchFamily="34" charset="-122"/>
              </a:rPr>
              <a:t>目标导学</a:t>
            </a:r>
            <a:r>
              <a:rPr lang="zh-CN" altLang="en-US" sz="2400" b="1">
                <a:latin typeface="微软雅黑" panose="020B0503020204020204" pitchFamily="34" charset="-122"/>
                <a:ea typeface="微软雅黑" panose="020B0503020204020204" pitchFamily="34" charset="-122"/>
              </a:rPr>
              <a:t>三</a:t>
            </a:r>
            <a:r>
              <a:rPr lang="zh-CN" altLang="zh-CN" sz="2400" b="1">
                <a:latin typeface="微软雅黑" panose="020B0503020204020204" pitchFamily="34" charset="-122"/>
                <a:ea typeface="微软雅黑" panose="020B0503020204020204" pitchFamily="34" charset="-122"/>
              </a:rPr>
              <a:t>：</a:t>
            </a:r>
            <a:r>
              <a:rPr lang="zh-CN" altLang="en-US" sz="2400" b="1">
                <a:latin typeface="微软雅黑" panose="020B0503020204020204" pitchFamily="34" charset="-122"/>
                <a:ea typeface="微软雅黑" panose="020B0503020204020204" pitchFamily="34" charset="-122"/>
              </a:rPr>
              <a:t>开创科举取士制度</a:t>
            </a:r>
          </a:p>
        </p:txBody>
      </p:sp>
      <p:sp>
        <p:nvSpPr>
          <p:cNvPr id="3" name="矩形 2">
            <a:extLst>
              <a:ext uri="{FF2B5EF4-FFF2-40B4-BE49-F238E27FC236}">
                <a16:creationId xmlns:a16="http://schemas.microsoft.com/office/drawing/2014/main" id="{71F8A76E-7B2E-44B7-8062-450DBA031A58}"/>
              </a:ext>
            </a:extLst>
          </p:cNvPr>
          <p:cNvSpPr/>
          <p:nvPr/>
        </p:nvSpPr>
        <p:spPr>
          <a:xfrm>
            <a:off x="900113" y="1628775"/>
            <a:ext cx="7343775" cy="2192338"/>
          </a:xfrm>
          <a:prstGeom prst="rect">
            <a:avLst/>
          </a:prstGeom>
        </p:spPr>
        <p:style>
          <a:lnRef idx="1">
            <a:schemeClr val="accent1"/>
          </a:lnRef>
          <a:fillRef idx="2">
            <a:schemeClr val="accent1"/>
          </a:fillRef>
          <a:effectRef idx="1">
            <a:schemeClr val="accent1"/>
          </a:effectRef>
          <a:fontRef idx="minor">
            <a:schemeClr val="dk1"/>
          </a:fontRef>
        </p:style>
        <p:txBody>
          <a:bodyPr>
            <a:spAutoFit/>
          </a:bodyPr>
          <a:lstStyle/>
          <a:p>
            <a:pPr eaLnBrk="1" hangingPunct="1">
              <a:lnSpc>
                <a:spcPct val="150000"/>
              </a:lnSpc>
              <a:defRPr/>
            </a:pPr>
            <a:r>
              <a:rPr lang="zh-CN" altLang="zh-CN" sz="3200" b="1" dirty="0">
                <a:latin typeface="楷体" pitchFamily="49" charset="-122"/>
                <a:ea typeface="楷体" pitchFamily="49" charset="-122"/>
              </a:rPr>
              <a:t>提示一：金榜题名；提示二：名落孙山；</a:t>
            </a:r>
            <a:endParaRPr lang="en-US" altLang="zh-CN" sz="3200" b="1" dirty="0">
              <a:latin typeface="楷体" pitchFamily="49" charset="-122"/>
              <a:ea typeface="楷体" pitchFamily="49" charset="-122"/>
            </a:endParaRPr>
          </a:p>
          <a:p>
            <a:pPr eaLnBrk="1" hangingPunct="1">
              <a:lnSpc>
                <a:spcPct val="150000"/>
              </a:lnSpc>
              <a:defRPr/>
            </a:pPr>
            <a:r>
              <a:rPr lang="zh-CN" altLang="zh-CN" sz="3200" b="1" dirty="0">
                <a:latin typeface="楷体" pitchFamily="49" charset="-122"/>
                <a:ea typeface="楷体" pitchFamily="49" charset="-122"/>
              </a:rPr>
              <a:t>提示三：十年寒窗；提示四：连中三元；</a:t>
            </a:r>
            <a:endParaRPr lang="en-US" altLang="zh-CN" sz="3200" b="1" dirty="0">
              <a:latin typeface="楷体" pitchFamily="49" charset="-122"/>
              <a:ea typeface="楷体" pitchFamily="49" charset="-122"/>
            </a:endParaRPr>
          </a:p>
          <a:p>
            <a:pPr eaLnBrk="1" hangingPunct="1">
              <a:lnSpc>
                <a:spcPct val="150000"/>
              </a:lnSpc>
              <a:defRPr/>
            </a:pPr>
            <a:r>
              <a:rPr lang="zh-CN" altLang="zh-CN" sz="3200" b="1" dirty="0">
                <a:latin typeface="楷体" pitchFamily="49" charset="-122"/>
                <a:ea typeface="楷体" pitchFamily="49" charset="-122"/>
              </a:rPr>
              <a:t>提示五：一举成名。</a:t>
            </a:r>
          </a:p>
        </p:txBody>
      </p:sp>
      <p:sp>
        <p:nvSpPr>
          <p:cNvPr id="4" name="矩形 3">
            <a:extLst>
              <a:ext uri="{FF2B5EF4-FFF2-40B4-BE49-F238E27FC236}">
                <a16:creationId xmlns:a16="http://schemas.microsoft.com/office/drawing/2014/main" id="{8A09C8C5-F916-45EE-ADCE-8C74DC972B4A}"/>
              </a:ext>
            </a:extLst>
          </p:cNvPr>
          <p:cNvSpPr>
            <a:spLocks noChangeArrowheads="1"/>
          </p:cNvSpPr>
          <p:nvPr/>
        </p:nvSpPr>
        <p:spPr bwMode="auto">
          <a:xfrm rot="1133579">
            <a:off x="5795963" y="4868863"/>
            <a:ext cx="2016125"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zh-CN" sz="3600" b="1">
                <a:solidFill>
                  <a:srgbClr val="FF0000"/>
                </a:solidFill>
                <a:latin typeface="微软雅黑" panose="020B0503020204020204" pitchFamily="34" charset="-122"/>
                <a:ea typeface="微软雅黑" panose="020B0503020204020204" pitchFamily="34" charset="-122"/>
              </a:rPr>
              <a:t>猜猜猜</a:t>
            </a:r>
            <a:endParaRPr lang="zh-CN" altLang="en-US" sz="3600" b="1">
              <a:solidFill>
                <a:srgbClr val="FF0000"/>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37"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arn(outVertical)">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9218" name="组合 1">
            <a:extLst>
              <a:ext uri="{FF2B5EF4-FFF2-40B4-BE49-F238E27FC236}">
                <a16:creationId xmlns:a16="http://schemas.microsoft.com/office/drawing/2014/main" id="{606BA970-9525-4798-A3B8-41B8D1D1B26D}"/>
              </a:ext>
            </a:extLst>
          </p:cNvPr>
          <p:cNvGrpSpPr>
            <a:grpSpLocks/>
          </p:cNvGrpSpPr>
          <p:nvPr/>
        </p:nvGrpSpPr>
        <p:grpSpPr bwMode="auto">
          <a:xfrm>
            <a:off x="6350" y="15875"/>
            <a:ext cx="1295400" cy="444500"/>
            <a:chOff x="6524" y="16049"/>
            <a:chExt cx="1295400" cy="444500"/>
          </a:xfrm>
        </p:grpSpPr>
        <p:sp>
          <p:nvSpPr>
            <p:cNvPr id="9227" name="文本框 4103">
              <a:extLst>
                <a:ext uri="{FF2B5EF4-FFF2-40B4-BE49-F238E27FC236}">
                  <a16:creationId xmlns:a16="http://schemas.microsoft.com/office/drawing/2014/main" id="{3E732181-6298-410E-A6E1-89A4CD2A6D54}"/>
                </a:ext>
              </a:extLst>
            </p:cNvPr>
            <p:cNvSpPr txBox="1">
              <a:spLocks noChangeArrowheads="1"/>
            </p:cNvSpPr>
            <p:nvPr/>
          </p:nvSpPr>
          <p:spPr bwMode="auto">
            <a:xfrm>
              <a:off x="6524" y="16049"/>
              <a:ext cx="1295400" cy="4026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000" b="1">
                  <a:solidFill>
                    <a:srgbClr val="2E6CB8"/>
                  </a:solidFill>
                  <a:latin typeface="华文行楷" panose="02010800040101010101" pitchFamily="2" charset="-122"/>
                  <a:ea typeface="华文行楷" panose="02010800040101010101" pitchFamily="2" charset="-122"/>
                </a:rPr>
                <a:t>导入新课</a:t>
              </a:r>
              <a:endParaRPr lang="zh-CN" altLang="zh-CN" sz="2000" b="1">
                <a:solidFill>
                  <a:srgbClr val="2E6CB8"/>
                </a:solidFill>
                <a:latin typeface="华文行楷" panose="02010800040101010101" pitchFamily="2" charset="-122"/>
                <a:ea typeface="华文行楷" panose="02010800040101010101" pitchFamily="2" charset="-122"/>
              </a:endParaRPr>
            </a:p>
          </p:txBody>
        </p:sp>
        <p:pic>
          <p:nvPicPr>
            <p:cNvPr id="9228" name="Picture 3" descr="C:\Users\Administrator\Desktop\Redocn_2013102516062741.jpg">
              <a:extLst>
                <a:ext uri="{FF2B5EF4-FFF2-40B4-BE49-F238E27FC236}">
                  <a16:creationId xmlns:a16="http://schemas.microsoft.com/office/drawing/2014/main" id="{CB66D705-5C7D-4FC3-A0D9-1E6B51E26147}"/>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72501" t="2817" r="10249" b="94366"/>
            <a:stretch>
              <a:fillRect/>
            </a:stretch>
          </p:blipFill>
          <p:spPr bwMode="auto">
            <a:xfrm>
              <a:off x="58912" y="320849"/>
              <a:ext cx="1095375" cy="13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9219" name="矩形 1">
            <a:extLst>
              <a:ext uri="{FF2B5EF4-FFF2-40B4-BE49-F238E27FC236}">
                <a16:creationId xmlns:a16="http://schemas.microsoft.com/office/drawing/2014/main" id="{C36D2270-0059-4E32-8A41-2C59DEE00D92}"/>
              </a:ext>
            </a:extLst>
          </p:cNvPr>
          <p:cNvSpPr>
            <a:spLocks noChangeArrowheads="1"/>
          </p:cNvSpPr>
          <p:nvPr/>
        </p:nvSpPr>
        <p:spPr bwMode="auto">
          <a:xfrm>
            <a:off x="1160463" y="1125538"/>
            <a:ext cx="6823075" cy="2060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zh-CN" sz="3200" b="1" dirty="0">
                <a:latin typeface="楷体" panose="02010609060101010101" pitchFamily="49" charset="-122"/>
                <a:ea typeface="楷体" panose="02010609060101010101" pitchFamily="49" charset="-122"/>
              </a:rPr>
              <a:t>炀帝陵</a:t>
            </a:r>
          </a:p>
          <a:p>
            <a:pPr algn="ctr" eaLnBrk="1" hangingPunct="1"/>
            <a:r>
              <a:rPr lang="zh-CN" altLang="zh-CN" sz="3200" b="1" dirty="0">
                <a:latin typeface="楷体" panose="02010609060101010101" pitchFamily="49" charset="-122"/>
                <a:ea typeface="楷体" panose="02010609060101010101" pitchFamily="49" charset="-122"/>
              </a:rPr>
              <a:t>罗 隐</a:t>
            </a:r>
          </a:p>
          <a:p>
            <a:pPr algn="ctr" eaLnBrk="1" hangingPunct="1"/>
            <a:r>
              <a:rPr lang="zh-CN" altLang="zh-CN" sz="3200" b="1" dirty="0">
                <a:latin typeface="楷体" panose="02010609060101010101" pitchFamily="49" charset="-122"/>
                <a:ea typeface="楷体" panose="02010609060101010101" pitchFamily="49" charset="-122"/>
              </a:rPr>
              <a:t>入郭登桥出郭船，红楼日日柳年年。</a:t>
            </a:r>
          </a:p>
          <a:p>
            <a:pPr algn="ctr" eaLnBrk="1" hangingPunct="1"/>
            <a:r>
              <a:rPr lang="zh-CN" altLang="zh-CN" sz="3200" b="1" dirty="0">
                <a:latin typeface="楷体" panose="02010609060101010101" pitchFamily="49" charset="-122"/>
                <a:ea typeface="楷体" panose="02010609060101010101" pitchFamily="49" charset="-122"/>
              </a:rPr>
              <a:t>君王忍把平陈业，只博雷塘数亩田。</a:t>
            </a:r>
          </a:p>
        </p:txBody>
      </p:sp>
      <p:grpSp>
        <p:nvGrpSpPr>
          <p:cNvPr id="6" name="组合 5">
            <a:extLst>
              <a:ext uri="{FF2B5EF4-FFF2-40B4-BE49-F238E27FC236}">
                <a16:creationId xmlns:a16="http://schemas.microsoft.com/office/drawing/2014/main" id="{5836A8FB-D6EF-4FFB-B7AA-86A45DD33FDC}"/>
              </a:ext>
            </a:extLst>
          </p:cNvPr>
          <p:cNvGrpSpPr>
            <a:grpSpLocks/>
          </p:cNvGrpSpPr>
          <p:nvPr/>
        </p:nvGrpSpPr>
        <p:grpSpPr bwMode="auto">
          <a:xfrm>
            <a:off x="354013" y="3789363"/>
            <a:ext cx="8435975" cy="2771775"/>
            <a:chOff x="179512" y="4029166"/>
            <a:chExt cx="8436597" cy="2771478"/>
          </a:xfrm>
        </p:grpSpPr>
        <p:pic>
          <p:nvPicPr>
            <p:cNvPr id="9221" name="Picture 6" descr="C:\Users\Administrator\Desktop\wKgBpU7RiV6IrLWaAAKvvY7V-Tc27.jpeg">
              <a:extLst>
                <a:ext uri="{FF2B5EF4-FFF2-40B4-BE49-F238E27FC236}">
                  <a16:creationId xmlns:a16="http://schemas.microsoft.com/office/drawing/2014/main" id="{7C294ACA-0AEB-414B-AACD-D0970558F1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91879" y="4029166"/>
              <a:ext cx="3194299" cy="23957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222" name="Picture 8" descr="C:\Users\Administrator\Desktop\wKgBm07RiFPRomMZAAK9aJXvHcI63.jpeg">
              <a:extLst>
                <a:ext uri="{FF2B5EF4-FFF2-40B4-BE49-F238E27FC236}">
                  <a16:creationId xmlns:a16="http://schemas.microsoft.com/office/drawing/2014/main" id="{D4ADA6E5-142F-4CCA-B106-46A2CB29C5F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512" y="4035588"/>
              <a:ext cx="3194298" cy="23957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223" name="Picture 9" descr="C:\Users\Administrator\Desktop\wKgBpU7RiOe6csbmAAfnB-t0-bM79.jpeg">
              <a:extLst>
                <a:ext uri="{FF2B5EF4-FFF2-40B4-BE49-F238E27FC236}">
                  <a16:creationId xmlns:a16="http://schemas.microsoft.com/office/drawing/2014/main" id="{49E4A3C0-9416-4923-BEF8-11C5245628C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04248" y="4029166"/>
              <a:ext cx="1811861" cy="2415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4" name="矩形 2">
              <a:extLst>
                <a:ext uri="{FF2B5EF4-FFF2-40B4-BE49-F238E27FC236}">
                  <a16:creationId xmlns:a16="http://schemas.microsoft.com/office/drawing/2014/main" id="{4D576333-1911-4F90-9640-D64210DF10F7}"/>
                </a:ext>
              </a:extLst>
            </p:cNvPr>
            <p:cNvSpPr>
              <a:spLocks noChangeArrowheads="1"/>
            </p:cNvSpPr>
            <p:nvPr/>
          </p:nvSpPr>
          <p:spPr bwMode="auto">
            <a:xfrm>
              <a:off x="1453495" y="6431312"/>
              <a:ext cx="6463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t>大门</a:t>
              </a:r>
            </a:p>
          </p:txBody>
        </p:sp>
        <p:sp>
          <p:nvSpPr>
            <p:cNvPr id="9225" name="矩形 3">
              <a:extLst>
                <a:ext uri="{FF2B5EF4-FFF2-40B4-BE49-F238E27FC236}">
                  <a16:creationId xmlns:a16="http://schemas.microsoft.com/office/drawing/2014/main" id="{410C0282-A94D-43CE-9FDC-069F3EA6EFAB}"/>
                </a:ext>
              </a:extLst>
            </p:cNvPr>
            <p:cNvSpPr>
              <a:spLocks noChangeArrowheads="1"/>
            </p:cNvSpPr>
            <p:nvPr/>
          </p:nvSpPr>
          <p:spPr bwMode="auto">
            <a:xfrm>
              <a:off x="4765862" y="6413906"/>
              <a:ext cx="6463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t>全景</a:t>
              </a:r>
            </a:p>
          </p:txBody>
        </p:sp>
        <p:sp>
          <p:nvSpPr>
            <p:cNvPr id="9226" name="矩形 4">
              <a:extLst>
                <a:ext uri="{FF2B5EF4-FFF2-40B4-BE49-F238E27FC236}">
                  <a16:creationId xmlns:a16="http://schemas.microsoft.com/office/drawing/2014/main" id="{4D5C647C-86AF-4520-8186-6113AB855EB0}"/>
                </a:ext>
              </a:extLst>
            </p:cNvPr>
            <p:cNvSpPr>
              <a:spLocks noChangeArrowheads="1"/>
            </p:cNvSpPr>
            <p:nvPr/>
          </p:nvSpPr>
          <p:spPr bwMode="auto">
            <a:xfrm>
              <a:off x="7387012" y="6413906"/>
              <a:ext cx="6463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t>墓碑</a:t>
              </a:r>
            </a:p>
          </p:txBody>
        </p: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6633" name="文本框 1">
            <a:extLst>
              <a:ext uri="{FF2B5EF4-FFF2-40B4-BE49-F238E27FC236}">
                <a16:creationId xmlns:a16="http://schemas.microsoft.com/office/drawing/2014/main" id="{36A8A067-B3E7-4246-9E24-5958F316C9C8}"/>
              </a:ext>
            </a:extLst>
          </p:cNvPr>
          <p:cNvSpPr txBox="1">
            <a:spLocks noChangeArrowheads="1"/>
          </p:cNvSpPr>
          <p:nvPr/>
        </p:nvSpPr>
        <p:spPr bwMode="auto">
          <a:xfrm>
            <a:off x="238125" y="571500"/>
            <a:ext cx="8655050" cy="985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000" b="1">
                <a:solidFill>
                  <a:srgbClr val="0000FF"/>
                </a:solidFill>
                <a:latin typeface="黑体" panose="02010609060101010101" pitchFamily="49" charset="-122"/>
                <a:ea typeface="黑体" panose="02010609060101010101" pitchFamily="49" charset="-122"/>
              </a:rPr>
              <a:t>1.</a:t>
            </a:r>
            <a:r>
              <a:rPr lang="zh-CN" altLang="en-US" sz="3000" b="1">
                <a:solidFill>
                  <a:srgbClr val="0000FF"/>
                </a:solidFill>
                <a:latin typeface="黑体" panose="02010609060101010101" pitchFamily="49" charset="-122"/>
                <a:ea typeface="黑体" panose="02010609060101010101" pitchFamily="49" charset="-122"/>
              </a:rPr>
              <a:t>背景：</a:t>
            </a:r>
            <a:r>
              <a:rPr lang="zh-CN" altLang="en-US" sz="2800" b="1">
                <a:latin typeface="黑体" panose="02010609060101010101" pitchFamily="49" charset="-122"/>
                <a:ea typeface="黑体" panose="02010609060101010101" pitchFamily="49" charset="-122"/>
              </a:rPr>
              <a:t>魏晋南北朝时期，官吏的选拔权由上层权贵</a:t>
            </a:r>
          </a:p>
          <a:p>
            <a:pPr eaLnBrk="1" hangingPunct="1"/>
            <a:r>
              <a:rPr lang="zh-CN" altLang="en-US" sz="2800" b="1">
                <a:latin typeface="黑体" panose="02010609060101010101" pitchFamily="49" charset="-122"/>
                <a:ea typeface="黑体" panose="02010609060101010101" pitchFamily="49" charset="-122"/>
              </a:rPr>
              <a:t>垄断，选官看重门第，不太注重才能</a:t>
            </a:r>
          </a:p>
        </p:txBody>
      </p:sp>
      <p:sp>
        <p:nvSpPr>
          <p:cNvPr id="4" name="文本框 3">
            <a:extLst>
              <a:ext uri="{FF2B5EF4-FFF2-40B4-BE49-F238E27FC236}">
                <a16:creationId xmlns:a16="http://schemas.microsoft.com/office/drawing/2014/main" id="{DD481302-1BE4-4972-B7C2-1723DD8CE8D4}"/>
              </a:ext>
            </a:extLst>
          </p:cNvPr>
          <p:cNvSpPr txBox="1"/>
          <p:nvPr/>
        </p:nvSpPr>
        <p:spPr>
          <a:xfrm>
            <a:off x="3621088" y="1938338"/>
            <a:ext cx="5424487" cy="4154487"/>
          </a:xfrm>
          <a:prstGeom prst="rect">
            <a:avLst/>
          </a:prstGeom>
        </p:spPr>
        <p:style>
          <a:lnRef idx="1">
            <a:schemeClr val="dk1"/>
          </a:lnRef>
          <a:fillRef idx="2">
            <a:schemeClr val="dk1"/>
          </a:fillRef>
          <a:effectRef idx="1">
            <a:schemeClr val="dk1"/>
          </a:effectRef>
          <a:fontRef idx="minor">
            <a:schemeClr val="dk1"/>
          </a:fontRef>
        </p:style>
        <p:txBody>
          <a:bodyPr>
            <a:spAutoFit/>
          </a:bodyPr>
          <a:lstStyle/>
          <a:p>
            <a:pPr eaLnBrk="1" hangingPunct="1">
              <a:defRPr/>
            </a:pPr>
            <a:r>
              <a:rPr lang="en-US" altLang="zh-CN" sz="2400" b="1" noProof="1">
                <a:solidFill>
                  <a:schemeClr val="tx1"/>
                </a:solidFill>
                <a:latin typeface="楷体" panose="02010609060101010101" charset="-122"/>
                <a:ea typeface="楷体" panose="02010609060101010101" charset="-122"/>
              </a:rPr>
              <a:t>    </a:t>
            </a:r>
            <a:r>
              <a:rPr lang="zh-CN" altLang="en-US" sz="2400" b="1" noProof="1">
                <a:solidFill>
                  <a:schemeClr val="tx1"/>
                </a:solidFill>
                <a:latin typeface="楷体" panose="02010609060101010101" charset="-122"/>
                <a:ea typeface="楷体" panose="02010609060101010101" charset="-122"/>
              </a:rPr>
              <a:t>九品中正制是魏晋南北朝时期的一种选官制度。首先由中央挑选“贤有识鉴”的官吏组成中正官，然后按照家世、品德、才干等定品，于中正官所在的州郡选拔人才。九品中正制建立之初，确实起到了选拔人才的作用，其选拔标准家世、品德、才能并重。然而随着时间的推移，选拔标准开始发生变化，仅仅重视门第出身。久而久之，官吏的选拔权就被世家大族所垄断，形成了“上品无寒门，下品无势族”的情形</a:t>
            </a:r>
          </a:p>
        </p:txBody>
      </p:sp>
      <p:pic>
        <p:nvPicPr>
          <p:cNvPr id="2" name="图片 1">
            <a:extLst>
              <a:ext uri="{FF2B5EF4-FFF2-40B4-BE49-F238E27FC236}">
                <a16:creationId xmlns:a16="http://schemas.microsoft.com/office/drawing/2014/main" id="{E91A2322-85A6-4EBB-B490-1F7C523EBA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0675" r="35794" b="462"/>
          <a:stretch>
            <a:fillRect/>
          </a:stretch>
        </p:blipFill>
        <p:spPr bwMode="auto">
          <a:xfrm>
            <a:off x="88900" y="1938338"/>
            <a:ext cx="3476625" cy="4154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26633"/>
                                        </p:tgtEl>
                                        <p:attrNameLst>
                                          <p:attrName>style.visibility</p:attrName>
                                        </p:attrNameLst>
                                      </p:cBhvr>
                                      <p:to>
                                        <p:strVal val="visible"/>
                                      </p:to>
                                    </p:set>
                                    <p:animEffect transition="in" filter="fade">
                                      <p:cBhvr>
                                        <p:cTn id="7" dur="1000"/>
                                        <p:tgtEl>
                                          <p:spTgt spid="26633"/>
                                        </p:tgtEl>
                                      </p:cBhvr>
                                    </p:animEffect>
                                    <p:anim calcmode="lin" valueType="num">
                                      <p:cBhvr>
                                        <p:cTn id="8" dur="1000" fill="hold"/>
                                        <p:tgtEl>
                                          <p:spTgt spid="26633"/>
                                        </p:tgtEl>
                                        <p:attrNameLst>
                                          <p:attrName>ppt_x</p:attrName>
                                        </p:attrNameLst>
                                      </p:cBhvr>
                                      <p:tavLst>
                                        <p:tav tm="0">
                                          <p:val>
                                            <p:strVal val="#ppt_x"/>
                                          </p:val>
                                        </p:tav>
                                        <p:tav tm="100000">
                                          <p:val>
                                            <p:strVal val="#ppt_x"/>
                                          </p:val>
                                        </p:tav>
                                      </p:tavLst>
                                    </p:anim>
                                    <p:anim calcmode="lin" valueType="num">
                                      <p:cBhvr>
                                        <p:cTn id="9" dur="900" decel="100000" fill="hold"/>
                                        <p:tgtEl>
                                          <p:spTgt spid="26633"/>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6633"/>
                                        </p:tgtEl>
                                        <p:attrNameLst>
                                          <p:attrName>ppt_y</p:attrName>
                                        </p:attrNameLst>
                                      </p:cBhvr>
                                      <p:tavLst>
                                        <p:tav tm="0">
                                          <p:val>
                                            <p:strVal val="#ppt_y-.03"/>
                                          </p:val>
                                        </p:tav>
                                        <p:tav tm="100000">
                                          <p:val>
                                            <p:strVal val="#ppt_y"/>
                                          </p:val>
                                        </p:tav>
                                      </p:tavLst>
                                    </p:anim>
                                  </p:childTnLst>
                                </p:cTn>
                              </p:par>
                            </p:childTnLst>
                          </p:cTn>
                        </p:par>
                      </p:childTnLst>
                    </p:cTn>
                  </p:par>
                  <p:par>
                    <p:cTn id="11" fill="hold" nodeType="clickPar">
                      <p:stCondLst>
                        <p:cond delay="indefinite"/>
                      </p:stCondLst>
                      <p:childTnLst>
                        <p:par>
                          <p:cTn id="12" fill="hold" nodeType="withGroup">
                            <p:stCondLst>
                              <p:cond delay="0"/>
                            </p:stCondLst>
                            <p:childTnLst>
                              <p:par>
                                <p:cTn id="13" presetID="9"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dissolve">
                                      <p:cBhvr>
                                        <p:cTn id="15" dur="500"/>
                                        <p:tgtEl>
                                          <p:spTgt spid="2"/>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17" presetClass="entr" presetSubtype="10"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 calcmode="lin" valueType="num">
                                      <p:cBhvr>
                                        <p:cTn id="20" dur="500" fill="hold"/>
                                        <p:tgtEl>
                                          <p:spTgt spid="4"/>
                                        </p:tgtEl>
                                        <p:attrNameLst>
                                          <p:attrName>ppt_w</p:attrName>
                                        </p:attrNameLst>
                                      </p:cBhvr>
                                      <p:tavLst>
                                        <p:tav tm="0">
                                          <p:val>
                                            <p:fltVal val="0"/>
                                          </p:val>
                                        </p:tav>
                                        <p:tav tm="100000">
                                          <p:val>
                                            <p:strVal val="#ppt_w"/>
                                          </p:val>
                                        </p:tav>
                                      </p:tavLst>
                                    </p:anim>
                                    <p:anim calcmode="lin" valueType="num">
                                      <p:cBhvr>
                                        <p:cTn id="21" dur="500" fill="hold"/>
                                        <p:tgtEl>
                                          <p:spTgt spid="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33" grpId="0"/>
      <p:bldP spid="4" grpId="0" animBg="1"/>
    </p:bld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4578" name="文本框 1">
            <a:extLst>
              <a:ext uri="{FF2B5EF4-FFF2-40B4-BE49-F238E27FC236}">
                <a16:creationId xmlns:a16="http://schemas.microsoft.com/office/drawing/2014/main" id="{AAC2547C-260A-4E35-BABC-C199F14C1636}"/>
              </a:ext>
            </a:extLst>
          </p:cNvPr>
          <p:cNvSpPr txBox="1">
            <a:spLocks noChangeArrowheads="1"/>
          </p:cNvSpPr>
          <p:nvPr/>
        </p:nvSpPr>
        <p:spPr bwMode="auto">
          <a:xfrm>
            <a:off x="250825" y="620713"/>
            <a:ext cx="8642350" cy="181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30000"/>
              </a:lnSpc>
            </a:pPr>
            <a:r>
              <a:rPr lang="en-US" altLang="zh-CN" sz="3000" b="1">
                <a:solidFill>
                  <a:srgbClr val="0000FF"/>
                </a:solidFill>
                <a:latin typeface="黑体" panose="02010609060101010101" pitchFamily="49" charset="-122"/>
                <a:ea typeface="黑体" panose="02010609060101010101" pitchFamily="49" charset="-122"/>
              </a:rPr>
              <a:t>2.</a:t>
            </a:r>
            <a:r>
              <a:rPr lang="zh-CN" altLang="en-US" sz="3000" b="1">
                <a:solidFill>
                  <a:srgbClr val="0000FF"/>
                </a:solidFill>
                <a:latin typeface="黑体" panose="02010609060101010101" pitchFamily="49" charset="-122"/>
                <a:ea typeface="黑体" panose="02010609060101010101" pitchFamily="49" charset="-122"/>
              </a:rPr>
              <a:t>诞生</a:t>
            </a:r>
            <a:r>
              <a:rPr lang="zh-CN" altLang="en-US" sz="2800" b="1">
                <a:solidFill>
                  <a:srgbClr val="0000FF"/>
                </a:solidFill>
                <a:latin typeface="黑体" panose="02010609060101010101" pitchFamily="49" charset="-122"/>
                <a:ea typeface="黑体" panose="02010609060101010101" pitchFamily="49" charset="-122"/>
              </a:rPr>
              <a:t>：</a:t>
            </a:r>
            <a:r>
              <a:rPr lang="zh-CN" altLang="en-US" sz="2800" b="1">
                <a:latin typeface="黑体" panose="02010609060101010101" pitchFamily="49" charset="-122"/>
                <a:ea typeface="黑体" panose="02010609060101010101" pitchFamily="49" charset="-122"/>
              </a:rPr>
              <a:t>（</a:t>
            </a:r>
            <a:r>
              <a:rPr lang="en-US" altLang="zh-CN" sz="2800" b="1">
                <a:latin typeface="黑体" panose="02010609060101010101" pitchFamily="49" charset="-122"/>
                <a:ea typeface="黑体" panose="02010609060101010101" pitchFamily="49" charset="-122"/>
              </a:rPr>
              <a:t>1</a:t>
            </a:r>
            <a:r>
              <a:rPr lang="zh-CN" altLang="en-US" sz="2800" b="1">
                <a:latin typeface="黑体" panose="02010609060101010101" pitchFamily="49" charset="-122"/>
                <a:ea typeface="黑体" panose="02010609060101010101" pitchFamily="49" charset="-122"/>
              </a:rPr>
              <a:t>）隋文帝初步建立起通过考试选拔人才的制度；（</a:t>
            </a:r>
            <a:r>
              <a:rPr lang="en-US" altLang="zh-CN" sz="2800" b="1">
                <a:latin typeface="黑体" panose="02010609060101010101" pitchFamily="49" charset="-122"/>
                <a:ea typeface="黑体" panose="02010609060101010101" pitchFamily="49" charset="-122"/>
              </a:rPr>
              <a:t>2</a:t>
            </a:r>
            <a:r>
              <a:rPr lang="zh-CN" altLang="en-US" sz="2800" b="1">
                <a:latin typeface="黑体" panose="02010609060101010101" pitchFamily="49" charset="-122"/>
                <a:ea typeface="黑体" panose="02010609060101010101" pitchFamily="49" charset="-122"/>
              </a:rPr>
              <a:t>）隋炀帝创立进士科，标志着科举制的正式确立</a:t>
            </a:r>
          </a:p>
        </p:txBody>
      </p:sp>
      <p:grpSp>
        <p:nvGrpSpPr>
          <p:cNvPr id="24579" name="组合 2">
            <a:extLst>
              <a:ext uri="{FF2B5EF4-FFF2-40B4-BE49-F238E27FC236}">
                <a16:creationId xmlns:a16="http://schemas.microsoft.com/office/drawing/2014/main" id="{D58FBBC0-11CF-4586-8734-F8076B571680}"/>
              </a:ext>
            </a:extLst>
          </p:cNvPr>
          <p:cNvGrpSpPr>
            <a:grpSpLocks/>
          </p:cNvGrpSpPr>
          <p:nvPr/>
        </p:nvGrpSpPr>
        <p:grpSpPr bwMode="auto">
          <a:xfrm>
            <a:off x="5740400" y="2997200"/>
            <a:ext cx="2432050" cy="2619375"/>
            <a:chOff x="5812400" y="2183778"/>
            <a:chExt cx="2432007" cy="2619338"/>
          </a:xfrm>
        </p:grpSpPr>
        <p:pic>
          <p:nvPicPr>
            <p:cNvPr id="31752" name="图片 226314" descr="17TUqrywtdoguA==_O8Wkfd43ZjfX">
              <a:extLst>
                <a:ext uri="{FF2B5EF4-FFF2-40B4-BE49-F238E27FC236}">
                  <a16:creationId xmlns:a16="http://schemas.microsoft.com/office/drawing/2014/main" id="{1969BB28-6467-48FB-9950-19143EC51B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12400" y="2865063"/>
              <a:ext cx="2432007" cy="19380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42" name="文本框 226317">
              <a:extLst>
                <a:ext uri="{FF2B5EF4-FFF2-40B4-BE49-F238E27FC236}">
                  <a16:creationId xmlns:a16="http://schemas.microsoft.com/office/drawing/2014/main" id="{A5D761FF-3805-446B-852D-ED5D690E5A1D}"/>
                </a:ext>
              </a:extLst>
            </p:cNvPr>
            <p:cNvSpPr txBox="1">
              <a:spLocks noChangeArrowheads="1"/>
            </p:cNvSpPr>
            <p:nvPr/>
          </p:nvSpPr>
          <p:spPr bwMode="auto">
            <a:xfrm>
              <a:off x="6053696" y="2183778"/>
              <a:ext cx="1903379" cy="582605"/>
            </a:xfrm>
            <a:prstGeom prst="rect">
              <a:avLst/>
            </a:prstGeom>
            <a:ln/>
          </p:spPr>
          <p:style>
            <a:lnRef idx="1">
              <a:schemeClr val="accent1"/>
            </a:lnRef>
            <a:fillRef idx="2">
              <a:schemeClr val="accent1"/>
            </a:fillRef>
            <a:effectRef idx="1">
              <a:schemeClr val="accent1"/>
            </a:effectRef>
            <a:fontRef idx="minor">
              <a:schemeClr val="dk1"/>
            </a:fontRef>
          </p:style>
          <p:txBody>
            <a:bodyPr>
              <a:spAutoFit/>
            </a:bodyPr>
            <a:lstStyle>
              <a:lvl1pPr>
                <a:defRPr>
                  <a:solidFill>
                    <a:schemeClr val="tx1"/>
                  </a:solidFill>
                  <a:latin typeface="Arial" pitchFamily="34" charset="0"/>
                  <a:ea typeface="宋体" pitchFamily="2" charset="-122"/>
                </a:defRPr>
              </a:lvl1pPr>
              <a:lvl2pPr>
                <a:defRPr>
                  <a:solidFill>
                    <a:schemeClr val="tx1"/>
                  </a:solidFill>
                  <a:latin typeface="Arial" pitchFamily="34" charset="0"/>
                  <a:ea typeface="宋体" pitchFamily="2" charset="-122"/>
                </a:defRPr>
              </a:lvl2pPr>
              <a:lvl3pPr>
                <a:defRPr>
                  <a:solidFill>
                    <a:schemeClr val="tx1"/>
                  </a:solidFill>
                  <a:latin typeface="Arial" pitchFamily="34" charset="0"/>
                  <a:ea typeface="宋体" pitchFamily="2" charset="-122"/>
                </a:defRPr>
              </a:lvl3pPr>
              <a:lvl4pPr>
                <a:defRPr>
                  <a:solidFill>
                    <a:schemeClr val="tx1"/>
                  </a:solidFill>
                  <a:latin typeface="Arial" pitchFamily="34" charset="0"/>
                  <a:ea typeface="宋体" pitchFamily="2" charset="-122"/>
                </a:defRPr>
              </a:lvl4pPr>
              <a:lvl5pPr>
                <a:defRPr>
                  <a:solidFill>
                    <a:schemeClr val="tx1"/>
                  </a:solidFill>
                  <a:latin typeface="Arial" pitchFamily="34" charset="0"/>
                  <a:ea typeface="宋体" pitchFamily="2" charset="-122"/>
                </a:defRPr>
              </a:lvl5pPr>
              <a:lvl6pPr fontAlgn="base">
                <a:spcBef>
                  <a:spcPct val="0"/>
                </a:spcBef>
                <a:spcAft>
                  <a:spcPct val="0"/>
                </a:spcAft>
                <a:buFont typeface="Arial" pitchFamily="34" charset="0"/>
                <a:defRPr>
                  <a:solidFill>
                    <a:schemeClr val="tx1"/>
                  </a:solidFill>
                  <a:latin typeface="Arial" pitchFamily="34" charset="0"/>
                  <a:ea typeface="宋体" pitchFamily="2" charset="-122"/>
                </a:defRPr>
              </a:lvl6pPr>
              <a:lvl7pPr fontAlgn="base">
                <a:spcBef>
                  <a:spcPct val="0"/>
                </a:spcBef>
                <a:spcAft>
                  <a:spcPct val="0"/>
                </a:spcAft>
                <a:buFont typeface="Arial" pitchFamily="34" charset="0"/>
                <a:defRPr>
                  <a:solidFill>
                    <a:schemeClr val="tx1"/>
                  </a:solidFill>
                  <a:latin typeface="Arial" pitchFamily="34" charset="0"/>
                  <a:ea typeface="宋体" pitchFamily="2" charset="-122"/>
                </a:defRPr>
              </a:lvl7pPr>
              <a:lvl8pPr fontAlgn="base">
                <a:spcBef>
                  <a:spcPct val="0"/>
                </a:spcBef>
                <a:spcAft>
                  <a:spcPct val="0"/>
                </a:spcAft>
                <a:buFont typeface="Arial" pitchFamily="34" charset="0"/>
                <a:defRPr>
                  <a:solidFill>
                    <a:schemeClr val="tx1"/>
                  </a:solidFill>
                  <a:latin typeface="Arial" pitchFamily="34" charset="0"/>
                  <a:ea typeface="宋体" pitchFamily="2" charset="-122"/>
                </a:defRPr>
              </a:lvl8pPr>
              <a:lvl9pPr fontAlgn="base">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spcBef>
                  <a:spcPct val="50000"/>
                </a:spcBef>
                <a:defRPr/>
              </a:pPr>
              <a:r>
                <a:rPr lang="zh-CN" altLang="en-US" sz="3200" b="1" dirty="0">
                  <a:latin typeface="楷体" pitchFamily="49" charset="-122"/>
                  <a:ea typeface="楷体" pitchFamily="49" charset="-122"/>
                </a:rPr>
                <a:t>一朝登天</a:t>
              </a:r>
            </a:p>
          </p:txBody>
        </p:sp>
      </p:grpSp>
      <p:sp>
        <p:nvSpPr>
          <p:cNvPr id="226321" name="右箭头 226320">
            <a:extLst>
              <a:ext uri="{FF2B5EF4-FFF2-40B4-BE49-F238E27FC236}">
                <a16:creationId xmlns:a16="http://schemas.microsoft.com/office/drawing/2014/main" id="{D219F32D-597A-435F-8B5A-23473BB74928}"/>
              </a:ext>
            </a:extLst>
          </p:cNvPr>
          <p:cNvSpPr>
            <a:spLocks noChangeArrowheads="1"/>
          </p:cNvSpPr>
          <p:nvPr/>
        </p:nvSpPr>
        <p:spPr bwMode="auto">
          <a:xfrm>
            <a:off x="3905250" y="4019550"/>
            <a:ext cx="1335088" cy="482600"/>
          </a:xfrm>
          <a:prstGeom prst="rightArrow">
            <a:avLst>
              <a:gd name="adj1" fmla="val 50000"/>
              <a:gd name="adj2" fmla="val 69033"/>
            </a:avLst>
          </a:prstGeom>
          <a:ln>
            <a:headEnd/>
            <a:tailEnd/>
          </a:ln>
        </p:spPr>
        <p:style>
          <a:lnRef idx="3">
            <a:schemeClr val="lt1"/>
          </a:lnRef>
          <a:fillRef idx="1">
            <a:schemeClr val="dk1"/>
          </a:fillRef>
          <a:effectRef idx="1">
            <a:schemeClr val="dk1"/>
          </a:effectRef>
          <a:fontRef idx="minor">
            <a:schemeClr val="lt1"/>
          </a:fontRef>
        </p:style>
        <p:txBody>
          <a:bodyPr/>
          <a:lstStyle/>
          <a:p>
            <a:pPr eaLnBrk="1" hangingPunct="1">
              <a:defRPr/>
            </a:pPr>
            <a:endParaRPr lang="zh-CN" altLang="en-US">
              <a:latin typeface="宋体" pitchFamily="2" charset="-122"/>
            </a:endParaRPr>
          </a:p>
        </p:txBody>
      </p:sp>
      <p:grpSp>
        <p:nvGrpSpPr>
          <p:cNvPr id="24581" name="组合 1">
            <a:extLst>
              <a:ext uri="{FF2B5EF4-FFF2-40B4-BE49-F238E27FC236}">
                <a16:creationId xmlns:a16="http://schemas.microsoft.com/office/drawing/2014/main" id="{349006FC-8F9A-4A93-B583-AD2E492E1F3B}"/>
              </a:ext>
            </a:extLst>
          </p:cNvPr>
          <p:cNvGrpSpPr>
            <a:grpSpLocks/>
          </p:cNvGrpSpPr>
          <p:nvPr/>
        </p:nvGrpSpPr>
        <p:grpSpPr bwMode="auto">
          <a:xfrm>
            <a:off x="900113" y="3130550"/>
            <a:ext cx="2465387" cy="2486025"/>
            <a:chOff x="971600" y="3007344"/>
            <a:chExt cx="2465791" cy="2485744"/>
          </a:xfrm>
        </p:grpSpPr>
        <p:sp>
          <p:nvSpPr>
            <p:cNvPr id="22537" name="文本框 226316">
              <a:extLst>
                <a:ext uri="{FF2B5EF4-FFF2-40B4-BE49-F238E27FC236}">
                  <a16:creationId xmlns:a16="http://schemas.microsoft.com/office/drawing/2014/main" id="{BB329CEC-AE7A-45A5-A4AD-48772F02EABB}"/>
                </a:ext>
              </a:extLst>
            </p:cNvPr>
            <p:cNvSpPr txBox="1">
              <a:spLocks noChangeArrowheads="1"/>
            </p:cNvSpPr>
            <p:nvPr/>
          </p:nvSpPr>
          <p:spPr bwMode="auto">
            <a:xfrm>
              <a:off x="1268511" y="3007344"/>
              <a:ext cx="1854504" cy="584134"/>
            </a:xfrm>
            <a:prstGeom prst="rect">
              <a:avLst/>
            </a:prstGeom>
            <a:ln/>
          </p:spPr>
          <p:style>
            <a:lnRef idx="1">
              <a:schemeClr val="accent1"/>
            </a:lnRef>
            <a:fillRef idx="2">
              <a:schemeClr val="accent1"/>
            </a:fillRef>
            <a:effectRef idx="1">
              <a:schemeClr val="accent1"/>
            </a:effectRef>
            <a:fontRef idx="minor">
              <a:schemeClr val="dk1"/>
            </a:fontRef>
          </p:style>
          <p:txBody>
            <a:bodyPr>
              <a:spAutoFit/>
            </a:bodyPr>
            <a:lstStyle>
              <a:lvl1pPr>
                <a:defRPr>
                  <a:solidFill>
                    <a:schemeClr val="tx1"/>
                  </a:solidFill>
                  <a:latin typeface="Arial" pitchFamily="34" charset="0"/>
                  <a:ea typeface="宋体" pitchFamily="2" charset="-122"/>
                </a:defRPr>
              </a:lvl1pPr>
              <a:lvl2pPr>
                <a:defRPr>
                  <a:solidFill>
                    <a:schemeClr val="tx1"/>
                  </a:solidFill>
                  <a:latin typeface="Arial" pitchFamily="34" charset="0"/>
                  <a:ea typeface="宋体" pitchFamily="2" charset="-122"/>
                </a:defRPr>
              </a:lvl2pPr>
              <a:lvl3pPr>
                <a:defRPr>
                  <a:solidFill>
                    <a:schemeClr val="tx1"/>
                  </a:solidFill>
                  <a:latin typeface="Arial" pitchFamily="34" charset="0"/>
                  <a:ea typeface="宋体" pitchFamily="2" charset="-122"/>
                </a:defRPr>
              </a:lvl3pPr>
              <a:lvl4pPr>
                <a:defRPr>
                  <a:solidFill>
                    <a:schemeClr val="tx1"/>
                  </a:solidFill>
                  <a:latin typeface="Arial" pitchFamily="34" charset="0"/>
                  <a:ea typeface="宋体" pitchFamily="2" charset="-122"/>
                </a:defRPr>
              </a:lvl4pPr>
              <a:lvl5pPr>
                <a:defRPr>
                  <a:solidFill>
                    <a:schemeClr val="tx1"/>
                  </a:solidFill>
                  <a:latin typeface="Arial" pitchFamily="34" charset="0"/>
                  <a:ea typeface="宋体" pitchFamily="2" charset="-122"/>
                </a:defRPr>
              </a:lvl5pPr>
              <a:lvl6pPr fontAlgn="base">
                <a:spcBef>
                  <a:spcPct val="0"/>
                </a:spcBef>
                <a:spcAft>
                  <a:spcPct val="0"/>
                </a:spcAft>
                <a:buFont typeface="Arial" pitchFamily="34" charset="0"/>
                <a:defRPr>
                  <a:solidFill>
                    <a:schemeClr val="tx1"/>
                  </a:solidFill>
                  <a:latin typeface="Arial" pitchFamily="34" charset="0"/>
                  <a:ea typeface="宋体" pitchFamily="2" charset="-122"/>
                </a:defRPr>
              </a:lvl6pPr>
              <a:lvl7pPr fontAlgn="base">
                <a:spcBef>
                  <a:spcPct val="0"/>
                </a:spcBef>
                <a:spcAft>
                  <a:spcPct val="0"/>
                </a:spcAft>
                <a:buFont typeface="Arial" pitchFamily="34" charset="0"/>
                <a:defRPr>
                  <a:solidFill>
                    <a:schemeClr val="tx1"/>
                  </a:solidFill>
                  <a:latin typeface="Arial" pitchFamily="34" charset="0"/>
                  <a:ea typeface="宋体" pitchFamily="2" charset="-122"/>
                </a:defRPr>
              </a:lvl7pPr>
              <a:lvl8pPr fontAlgn="base">
                <a:spcBef>
                  <a:spcPct val="0"/>
                </a:spcBef>
                <a:spcAft>
                  <a:spcPct val="0"/>
                </a:spcAft>
                <a:buFont typeface="Arial" pitchFamily="34" charset="0"/>
                <a:defRPr>
                  <a:solidFill>
                    <a:schemeClr val="tx1"/>
                  </a:solidFill>
                  <a:latin typeface="Arial" pitchFamily="34" charset="0"/>
                  <a:ea typeface="宋体" pitchFamily="2" charset="-122"/>
                </a:defRPr>
              </a:lvl8pPr>
              <a:lvl9pPr fontAlgn="base">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spcBef>
                  <a:spcPct val="50000"/>
                </a:spcBef>
                <a:defRPr/>
              </a:pPr>
              <a:r>
                <a:rPr lang="zh-CN" altLang="en-US" sz="3200" b="1" dirty="0">
                  <a:latin typeface="楷体" pitchFamily="49" charset="-122"/>
                  <a:ea typeface="楷体" pitchFamily="49" charset="-122"/>
                </a:rPr>
                <a:t>寒门苦读</a:t>
              </a:r>
            </a:p>
          </p:txBody>
        </p:sp>
        <p:pic>
          <p:nvPicPr>
            <p:cNvPr id="31751" name="Picture 2" descr="C:\Users\Administrator\Desktop\t01d679b28427adb69b.jpg">
              <a:extLst>
                <a:ext uri="{FF2B5EF4-FFF2-40B4-BE49-F238E27FC236}">
                  <a16:creationId xmlns:a16="http://schemas.microsoft.com/office/drawing/2014/main" id="{72E19CB6-61C2-4C62-976B-A75EF0CD19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3438" b="24715"/>
            <a:stretch>
              <a:fillRect/>
            </a:stretch>
          </p:blipFill>
          <p:spPr bwMode="auto">
            <a:xfrm>
              <a:off x="971600" y="3717032"/>
              <a:ext cx="2465791" cy="1776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4578"/>
                                        </p:tgtEl>
                                        <p:attrNameLst>
                                          <p:attrName>style.visibility</p:attrName>
                                        </p:attrNameLst>
                                      </p:cBhvr>
                                      <p:to>
                                        <p:strVal val="visible"/>
                                      </p:to>
                                    </p:set>
                                    <p:animEffect transition="in" filter="wipe(left)">
                                      <p:cBhvr>
                                        <p:cTn id="7" dur="500"/>
                                        <p:tgtEl>
                                          <p:spTgt spid="2457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6" presetClass="entr" presetSubtype="16" fill="hold" nodeType="clickEffect">
                                  <p:stCondLst>
                                    <p:cond delay="0"/>
                                  </p:stCondLst>
                                  <p:childTnLst>
                                    <p:set>
                                      <p:cBhvr>
                                        <p:cTn id="11" dur="1" fill="hold">
                                          <p:stCondLst>
                                            <p:cond delay="0"/>
                                          </p:stCondLst>
                                        </p:cTn>
                                        <p:tgtEl>
                                          <p:spTgt spid="24581"/>
                                        </p:tgtEl>
                                        <p:attrNameLst>
                                          <p:attrName>style.visibility</p:attrName>
                                        </p:attrNameLst>
                                      </p:cBhvr>
                                      <p:to>
                                        <p:strVal val="visible"/>
                                      </p:to>
                                    </p:set>
                                    <p:animEffect transition="in" filter="circle(in)">
                                      <p:cBhvr>
                                        <p:cTn id="12" dur="750"/>
                                        <p:tgtEl>
                                          <p:spTgt spid="24581"/>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26321"/>
                                        </p:tgtEl>
                                        <p:attrNameLst>
                                          <p:attrName>style.visibility</p:attrName>
                                        </p:attrNameLst>
                                      </p:cBhvr>
                                      <p:to>
                                        <p:strVal val="visible"/>
                                      </p:to>
                                    </p:set>
                                    <p:animEffect transition="in" filter="wipe(left)">
                                      <p:cBhvr>
                                        <p:cTn id="17" dur="500"/>
                                        <p:tgtEl>
                                          <p:spTgt spid="226321"/>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6" presetClass="entr" presetSubtype="16" fill="hold" nodeType="clickEffect">
                                  <p:stCondLst>
                                    <p:cond delay="0"/>
                                  </p:stCondLst>
                                  <p:childTnLst>
                                    <p:set>
                                      <p:cBhvr>
                                        <p:cTn id="21" dur="1" fill="hold">
                                          <p:stCondLst>
                                            <p:cond delay="0"/>
                                          </p:stCondLst>
                                        </p:cTn>
                                        <p:tgtEl>
                                          <p:spTgt spid="24579"/>
                                        </p:tgtEl>
                                        <p:attrNameLst>
                                          <p:attrName>style.visibility</p:attrName>
                                        </p:attrNameLst>
                                      </p:cBhvr>
                                      <p:to>
                                        <p:strVal val="visible"/>
                                      </p:to>
                                    </p:set>
                                    <p:animEffect transition="in" filter="circle(in)">
                                      <p:cBhvr>
                                        <p:cTn id="22" dur="750"/>
                                        <p:tgtEl>
                                          <p:spTgt spid="245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78" grpId="0"/>
    </p:bld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2770" name="文本框 4">
            <a:extLst>
              <a:ext uri="{FF2B5EF4-FFF2-40B4-BE49-F238E27FC236}">
                <a16:creationId xmlns:a16="http://schemas.microsoft.com/office/drawing/2014/main" id="{F1B8BF79-7029-4AE9-AF2D-CD7667EEBCED}"/>
              </a:ext>
            </a:extLst>
          </p:cNvPr>
          <p:cNvSpPr txBox="1">
            <a:spLocks noChangeArrowheads="1"/>
          </p:cNvSpPr>
          <p:nvPr/>
        </p:nvSpPr>
        <p:spPr bwMode="auto">
          <a:xfrm>
            <a:off x="241300" y="549275"/>
            <a:ext cx="8651875" cy="1814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latin typeface="楷体" panose="02010609060101010101" pitchFamily="49" charset="-122"/>
                <a:ea typeface="楷体" panose="02010609060101010101" pitchFamily="49" charset="-122"/>
              </a:rPr>
              <a:t>材料一：由于魏晋时充当中正者一般是门阀世族，于是在中正品第过程中，才德标准逐渐被忽视，家世则越来越重要，甚至成为唯一的标准，到西晋时终于形成了“上品无寒门，下品无势族”的局面。 </a:t>
            </a:r>
          </a:p>
        </p:txBody>
      </p:sp>
      <p:sp>
        <p:nvSpPr>
          <p:cNvPr id="32771" name="文本框 1">
            <a:extLst>
              <a:ext uri="{FF2B5EF4-FFF2-40B4-BE49-F238E27FC236}">
                <a16:creationId xmlns:a16="http://schemas.microsoft.com/office/drawing/2014/main" id="{C35B591E-578A-4793-9DC4-49B2102AE795}"/>
              </a:ext>
            </a:extLst>
          </p:cNvPr>
          <p:cNvSpPr txBox="1">
            <a:spLocks noChangeArrowheads="1"/>
          </p:cNvSpPr>
          <p:nvPr/>
        </p:nvSpPr>
        <p:spPr bwMode="auto">
          <a:xfrm>
            <a:off x="241300" y="2630488"/>
            <a:ext cx="8651875" cy="954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solidFill>
                  <a:srgbClr val="0000FF"/>
                </a:solidFill>
                <a:latin typeface="黑体" panose="02010609060101010101" pitchFamily="49" charset="-122"/>
                <a:ea typeface="黑体" panose="02010609060101010101" pitchFamily="49" charset="-122"/>
              </a:rPr>
              <a:t>根据材料一讨论科举制产生前的九品中正制制度及其影响。</a:t>
            </a:r>
          </a:p>
        </p:txBody>
      </p:sp>
      <p:sp>
        <p:nvSpPr>
          <p:cNvPr id="3" name="文本框 2">
            <a:extLst>
              <a:ext uri="{FF2B5EF4-FFF2-40B4-BE49-F238E27FC236}">
                <a16:creationId xmlns:a16="http://schemas.microsoft.com/office/drawing/2014/main" id="{F40C5F4B-CF55-4176-936F-DF04D20042C3}"/>
              </a:ext>
            </a:extLst>
          </p:cNvPr>
          <p:cNvSpPr txBox="1">
            <a:spLocks noChangeArrowheads="1"/>
          </p:cNvSpPr>
          <p:nvPr/>
        </p:nvSpPr>
        <p:spPr bwMode="auto">
          <a:xfrm>
            <a:off x="258763" y="3933825"/>
            <a:ext cx="8634412" cy="2244725"/>
          </a:xfrm>
          <a:prstGeom prst="rect">
            <a:avLst/>
          </a:prstGeom>
          <a:ln/>
        </p:spPr>
        <p:style>
          <a:lnRef idx="1">
            <a:schemeClr val="dk1"/>
          </a:lnRef>
          <a:fillRef idx="2">
            <a:schemeClr val="dk1"/>
          </a:fillRef>
          <a:effectRef idx="1">
            <a:schemeClr val="dk1"/>
          </a:effectRef>
          <a:fontRef idx="minor">
            <a:schemeClr val="dk1"/>
          </a:fontRef>
        </p:style>
        <p:txBody>
          <a:bodyPr>
            <a:spAutoFit/>
          </a:bodyPr>
          <a:lstStyle>
            <a:lvl1pPr>
              <a:defRPr>
                <a:solidFill>
                  <a:schemeClr val="tx1"/>
                </a:solidFill>
                <a:latin typeface="Arial" pitchFamily="34" charset="0"/>
                <a:ea typeface="宋体" pitchFamily="2" charset="-122"/>
              </a:defRPr>
            </a:lvl1pPr>
            <a:lvl2pPr>
              <a:defRPr>
                <a:solidFill>
                  <a:schemeClr val="tx1"/>
                </a:solidFill>
                <a:latin typeface="Arial" pitchFamily="34" charset="0"/>
                <a:ea typeface="宋体" pitchFamily="2" charset="-122"/>
              </a:defRPr>
            </a:lvl2pPr>
            <a:lvl3pPr>
              <a:defRPr>
                <a:solidFill>
                  <a:schemeClr val="tx1"/>
                </a:solidFill>
                <a:latin typeface="Arial" pitchFamily="34" charset="0"/>
                <a:ea typeface="宋体" pitchFamily="2" charset="-122"/>
              </a:defRPr>
            </a:lvl3pPr>
            <a:lvl4pPr>
              <a:defRPr>
                <a:solidFill>
                  <a:schemeClr val="tx1"/>
                </a:solidFill>
                <a:latin typeface="Arial" pitchFamily="34" charset="0"/>
                <a:ea typeface="宋体" pitchFamily="2" charset="-122"/>
              </a:defRPr>
            </a:lvl4pPr>
            <a:lvl5pPr>
              <a:defRPr>
                <a:solidFill>
                  <a:schemeClr val="tx1"/>
                </a:solidFill>
                <a:latin typeface="Arial" pitchFamily="34" charset="0"/>
                <a:ea typeface="宋体" pitchFamily="2" charset="-122"/>
              </a:defRPr>
            </a:lvl5pPr>
            <a:lvl6pPr fontAlgn="base">
              <a:spcBef>
                <a:spcPct val="0"/>
              </a:spcBef>
              <a:spcAft>
                <a:spcPct val="0"/>
              </a:spcAft>
              <a:buFont typeface="Arial" pitchFamily="34" charset="0"/>
              <a:defRPr>
                <a:solidFill>
                  <a:schemeClr val="tx1"/>
                </a:solidFill>
                <a:latin typeface="Arial" pitchFamily="34" charset="0"/>
                <a:ea typeface="宋体" pitchFamily="2" charset="-122"/>
              </a:defRPr>
            </a:lvl6pPr>
            <a:lvl7pPr fontAlgn="base">
              <a:spcBef>
                <a:spcPct val="0"/>
              </a:spcBef>
              <a:spcAft>
                <a:spcPct val="0"/>
              </a:spcAft>
              <a:buFont typeface="Arial" pitchFamily="34" charset="0"/>
              <a:defRPr>
                <a:solidFill>
                  <a:schemeClr val="tx1"/>
                </a:solidFill>
                <a:latin typeface="Arial" pitchFamily="34" charset="0"/>
                <a:ea typeface="宋体" pitchFamily="2" charset="-122"/>
              </a:defRPr>
            </a:lvl7pPr>
            <a:lvl8pPr fontAlgn="base">
              <a:spcBef>
                <a:spcPct val="0"/>
              </a:spcBef>
              <a:spcAft>
                <a:spcPct val="0"/>
              </a:spcAft>
              <a:buFont typeface="Arial" pitchFamily="34" charset="0"/>
              <a:defRPr>
                <a:solidFill>
                  <a:schemeClr val="tx1"/>
                </a:solidFill>
                <a:latin typeface="Arial" pitchFamily="34" charset="0"/>
                <a:ea typeface="宋体" pitchFamily="2" charset="-122"/>
              </a:defRPr>
            </a:lvl8pPr>
            <a:lvl9pPr fontAlgn="base">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defRPr/>
            </a:pPr>
            <a:r>
              <a:rPr lang="zh-CN" altLang="en-US" sz="2800" b="1" dirty="0">
                <a:latin typeface="黑体" pitchFamily="49" charset="-122"/>
                <a:ea typeface="黑体" pitchFamily="49" charset="-122"/>
              </a:rPr>
              <a:t>（</a:t>
            </a:r>
            <a:r>
              <a:rPr lang="en-US" altLang="zh-CN" sz="2800" b="1" dirty="0">
                <a:latin typeface="黑体" pitchFamily="49" charset="-122"/>
                <a:ea typeface="黑体" pitchFamily="49" charset="-122"/>
              </a:rPr>
              <a:t>1</a:t>
            </a:r>
            <a:r>
              <a:rPr lang="zh-CN" altLang="en-US" sz="2800" b="1" dirty="0">
                <a:latin typeface="黑体" pitchFamily="49" charset="-122"/>
                <a:ea typeface="黑体" pitchFamily="49" charset="-122"/>
              </a:rPr>
              <a:t>）在九品中正制下，权贵子弟无论优劣，都有机会做官。出身低微、有真才实学的人，却不能到中央和地方担任高官，老百姓更没有机会。</a:t>
            </a:r>
          </a:p>
          <a:p>
            <a:pPr eaLnBrk="1" hangingPunct="1">
              <a:defRPr/>
            </a:pPr>
            <a:r>
              <a:rPr lang="zh-CN" altLang="en-US" sz="2800" b="1" dirty="0">
                <a:latin typeface="黑体" pitchFamily="49" charset="-122"/>
                <a:ea typeface="黑体" pitchFamily="49" charset="-122"/>
              </a:rPr>
              <a:t>（</a:t>
            </a:r>
            <a:r>
              <a:rPr lang="en-US" altLang="zh-CN" sz="2800" b="1" dirty="0">
                <a:latin typeface="黑体" pitchFamily="49" charset="-122"/>
                <a:ea typeface="黑体" pitchFamily="49" charset="-122"/>
              </a:rPr>
              <a:t>2</a:t>
            </a:r>
            <a:r>
              <a:rPr lang="zh-CN" altLang="en-US" sz="2800" b="1" dirty="0">
                <a:latin typeface="黑体" pitchFamily="49" charset="-122"/>
                <a:ea typeface="黑体" pitchFamily="49" charset="-122"/>
              </a:rPr>
              <a:t>）这种制度选拔上来的人没有才能，不利于国家的长治久安。</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7"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900" decel="100000" fill="hold"/>
                                        <p:tgtEl>
                                          <p:spTgt spid="3">
                                            <p:txEl>
                                              <p:pRg st="0" end="0"/>
                                            </p:txEl>
                                          </p:spTgt>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
                                            <p:txEl>
                                              <p:pRg st="0" end="0"/>
                                            </p:txEl>
                                          </p:spTgt>
                                        </p:tgtEl>
                                        <p:attrNameLst>
                                          <p:attrName>ppt_y</p:attrName>
                                        </p:attrNameLst>
                                      </p:cBhvr>
                                      <p:tavLst>
                                        <p:tav tm="0">
                                          <p:val>
                                            <p:strVal val="#ppt_y-.03"/>
                                          </p:val>
                                        </p:tav>
                                        <p:tav tm="100000">
                                          <p:val>
                                            <p:strVal val="#ppt_y"/>
                                          </p:val>
                                        </p:tav>
                                      </p:tavLst>
                                    </p:anim>
                                  </p:childTnLst>
                                </p:cTn>
                              </p:par>
                            </p:childTnLst>
                          </p:cTn>
                        </p:par>
                      </p:childTnLst>
                    </p:cTn>
                  </p:par>
                  <p:par>
                    <p:cTn id="11" fill="hold" nodeType="clickPar">
                      <p:stCondLst>
                        <p:cond delay="indefinite"/>
                      </p:stCondLst>
                      <p:childTnLst>
                        <p:par>
                          <p:cTn id="12" fill="hold" nodeType="withGroup">
                            <p:stCondLst>
                              <p:cond delay="0"/>
                            </p:stCondLst>
                            <p:childTnLst>
                              <p:par>
                                <p:cTn id="13" presetID="37"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1000"/>
                                        <p:tgtEl>
                                          <p:spTgt spid="3">
                                            <p:txEl>
                                              <p:pRg st="1" end="1"/>
                                            </p:txEl>
                                          </p:spTgt>
                                        </p:tgtEl>
                                      </p:cBhvr>
                                    </p:animEffect>
                                    <p:anim calcmode="lin" valueType="num">
                                      <p:cBhvr>
                                        <p:cTn id="16"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7" dur="900" decel="100000" fill="hold"/>
                                        <p:tgtEl>
                                          <p:spTgt spid="3">
                                            <p:txEl>
                                              <p:pRg st="1" end="1"/>
                                            </p:txEl>
                                          </p:spTgt>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3">
                                            <p:txEl>
                                              <p:pRg st="1" end="1"/>
                                            </p:tx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3794" name="文本框 5">
            <a:extLst>
              <a:ext uri="{FF2B5EF4-FFF2-40B4-BE49-F238E27FC236}">
                <a16:creationId xmlns:a16="http://schemas.microsoft.com/office/drawing/2014/main" id="{0B83703D-E14D-48B5-9A29-47DFDA6F16CA}"/>
              </a:ext>
            </a:extLst>
          </p:cNvPr>
          <p:cNvSpPr txBox="1">
            <a:spLocks noChangeArrowheads="1"/>
          </p:cNvSpPr>
          <p:nvPr/>
        </p:nvSpPr>
        <p:spPr bwMode="auto">
          <a:xfrm>
            <a:off x="238125" y="392113"/>
            <a:ext cx="8626475" cy="310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latin typeface="楷体" panose="02010609060101010101" pitchFamily="49" charset="-122"/>
                <a:ea typeface="楷体" panose="02010609060101010101" pitchFamily="49" charset="-122"/>
              </a:rPr>
              <a:t>材料二：魏隋唐时期，中小地主的经济实力不断加强，他们积极要求参政，希冀通过某种形式改变政治地位不高的现状。统一的中央集权官僚体制的确立又急需要一大批高素质的官吏充实到政府各级行政机构中去，从而使政令畅通，官僚机构得以正常运转，实现进一步遏制地方割据势力，加强皇权，巩固中央集权的目的。 </a:t>
            </a:r>
          </a:p>
        </p:txBody>
      </p:sp>
      <p:sp>
        <p:nvSpPr>
          <p:cNvPr id="33795" name="文本框 1">
            <a:extLst>
              <a:ext uri="{FF2B5EF4-FFF2-40B4-BE49-F238E27FC236}">
                <a16:creationId xmlns:a16="http://schemas.microsoft.com/office/drawing/2014/main" id="{13A651C3-66D6-402A-A2DC-D8A6227DBD5D}"/>
              </a:ext>
            </a:extLst>
          </p:cNvPr>
          <p:cNvSpPr txBox="1">
            <a:spLocks noChangeArrowheads="1"/>
          </p:cNvSpPr>
          <p:nvPr/>
        </p:nvSpPr>
        <p:spPr bwMode="auto">
          <a:xfrm>
            <a:off x="238125" y="3482975"/>
            <a:ext cx="8145463"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solidFill>
                  <a:srgbClr val="0000FF"/>
                </a:solidFill>
                <a:latin typeface="黑体" panose="02010609060101010101" pitchFamily="49" charset="-122"/>
                <a:ea typeface="黑体" panose="02010609060101010101" pitchFamily="49" charset="-122"/>
              </a:rPr>
              <a:t>根据材料二讨论科举制出现的原因是什么？</a:t>
            </a:r>
          </a:p>
        </p:txBody>
      </p:sp>
      <p:sp>
        <p:nvSpPr>
          <p:cNvPr id="2" name="文本框 1">
            <a:extLst>
              <a:ext uri="{FF2B5EF4-FFF2-40B4-BE49-F238E27FC236}">
                <a16:creationId xmlns:a16="http://schemas.microsoft.com/office/drawing/2014/main" id="{60D170AC-C464-4446-8398-24AEDE6B797D}"/>
              </a:ext>
            </a:extLst>
          </p:cNvPr>
          <p:cNvSpPr txBox="1">
            <a:spLocks noChangeArrowheads="1"/>
          </p:cNvSpPr>
          <p:nvPr/>
        </p:nvSpPr>
        <p:spPr bwMode="auto">
          <a:xfrm>
            <a:off x="238125" y="4206875"/>
            <a:ext cx="8626475" cy="2246313"/>
          </a:xfrm>
          <a:prstGeom prst="rect">
            <a:avLst/>
          </a:prstGeom>
          <a:ln/>
        </p:spPr>
        <p:style>
          <a:lnRef idx="1">
            <a:schemeClr val="dk1"/>
          </a:lnRef>
          <a:fillRef idx="2">
            <a:schemeClr val="dk1"/>
          </a:fillRef>
          <a:effectRef idx="1">
            <a:schemeClr val="dk1"/>
          </a:effectRef>
          <a:fontRef idx="minor">
            <a:schemeClr val="dk1"/>
          </a:fontRef>
        </p:style>
        <p:txBody>
          <a:bodyPr>
            <a:spAutoFit/>
          </a:bodyPr>
          <a:lstStyle>
            <a:lvl1pPr>
              <a:defRPr>
                <a:solidFill>
                  <a:schemeClr val="tx1"/>
                </a:solidFill>
                <a:latin typeface="Arial" pitchFamily="34" charset="0"/>
                <a:ea typeface="宋体" pitchFamily="2" charset="-122"/>
              </a:defRPr>
            </a:lvl1pPr>
            <a:lvl2pPr>
              <a:defRPr>
                <a:solidFill>
                  <a:schemeClr val="tx1"/>
                </a:solidFill>
                <a:latin typeface="Arial" pitchFamily="34" charset="0"/>
                <a:ea typeface="宋体" pitchFamily="2" charset="-122"/>
              </a:defRPr>
            </a:lvl2pPr>
            <a:lvl3pPr>
              <a:defRPr>
                <a:solidFill>
                  <a:schemeClr val="tx1"/>
                </a:solidFill>
                <a:latin typeface="Arial" pitchFamily="34" charset="0"/>
                <a:ea typeface="宋体" pitchFamily="2" charset="-122"/>
              </a:defRPr>
            </a:lvl3pPr>
            <a:lvl4pPr>
              <a:defRPr>
                <a:solidFill>
                  <a:schemeClr val="tx1"/>
                </a:solidFill>
                <a:latin typeface="Arial" pitchFamily="34" charset="0"/>
                <a:ea typeface="宋体" pitchFamily="2" charset="-122"/>
              </a:defRPr>
            </a:lvl4pPr>
            <a:lvl5pPr>
              <a:defRPr>
                <a:solidFill>
                  <a:schemeClr val="tx1"/>
                </a:solidFill>
                <a:latin typeface="Arial" pitchFamily="34" charset="0"/>
                <a:ea typeface="宋体" pitchFamily="2" charset="-122"/>
              </a:defRPr>
            </a:lvl5pPr>
            <a:lvl6pPr fontAlgn="base">
              <a:spcBef>
                <a:spcPct val="0"/>
              </a:spcBef>
              <a:spcAft>
                <a:spcPct val="0"/>
              </a:spcAft>
              <a:buFont typeface="Arial" pitchFamily="34" charset="0"/>
              <a:defRPr>
                <a:solidFill>
                  <a:schemeClr val="tx1"/>
                </a:solidFill>
                <a:latin typeface="Arial" pitchFamily="34" charset="0"/>
                <a:ea typeface="宋体" pitchFamily="2" charset="-122"/>
              </a:defRPr>
            </a:lvl6pPr>
            <a:lvl7pPr fontAlgn="base">
              <a:spcBef>
                <a:spcPct val="0"/>
              </a:spcBef>
              <a:spcAft>
                <a:spcPct val="0"/>
              </a:spcAft>
              <a:buFont typeface="Arial" pitchFamily="34" charset="0"/>
              <a:defRPr>
                <a:solidFill>
                  <a:schemeClr val="tx1"/>
                </a:solidFill>
                <a:latin typeface="Arial" pitchFamily="34" charset="0"/>
                <a:ea typeface="宋体" pitchFamily="2" charset="-122"/>
              </a:defRPr>
            </a:lvl7pPr>
            <a:lvl8pPr fontAlgn="base">
              <a:spcBef>
                <a:spcPct val="0"/>
              </a:spcBef>
              <a:spcAft>
                <a:spcPct val="0"/>
              </a:spcAft>
              <a:buFont typeface="Arial" pitchFamily="34" charset="0"/>
              <a:defRPr>
                <a:solidFill>
                  <a:schemeClr val="tx1"/>
                </a:solidFill>
                <a:latin typeface="Arial" pitchFamily="34" charset="0"/>
                <a:ea typeface="宋体" pitchFamily="2" charset="-122"/>
              </a:defRPr>
            </a:lvl8pPr>
            <a:lvl9pPr fontAlgn="base">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defRPr/>
            </a:pPr>
            <a:r>
              <a:rPr lang="zh-CN" altLang="en-US" sz="2800" b="1" dirty="0">
                <a:latin typeface="黑体" pitchFamily="49" charset="-122"/>
                <a:ea typeface="黑体" pitchFamily="49" charset="-122"/>
              </a:rPr>
              <a:t>（</a:t>
            </a:r>
            <a:r>
              <a:rPr lang="en-US" altLang="zh-CN" sz="2800" b="1" dirty="0">
                <a:latin typeface="黑体" pitchFamily="49" charset="-122"/>
                <a:ea typeface="黑体" pitchFamily="49" charset="-122"/>
              </a:rPr>
              <a:t>1</a:t>
            </a:r>
            <a:r>
              <a:rPr lang="zh-CN" altLang="en-US" sz="2800" b="1" dirty="0">
                <a:latin typeface="黑体" pitchFamily="49" charset="-122"/>
                <a:ea typeface="黑体" pitchFamily="49" charset="-122"/>
              </a:rPr>
              <a:t>）中小地主的经济实力不断加强，他们积极要求参政，希冀通过某种形式改变政治地位不高的现状。</a:t>
            </a:r>
            <a:endParaRPr lang="en-US" altLang="zh-CN" sz="2800" b="1" dirty="0">
              <a:latin typeface="黑体" pitchFamily="49" charset="-122"/>
              <a:ea typeface="黑体" pitchFamily="49" charset="-122"/>
            </a:endParaRPr>
          </a:p>
          <a:p>
            <a:pPr eaLnBrk="1" hangingPunct="1">
              <a:defRPr/>
            </a:pPr>
            <a:r>
              <a:rPr lang="zh-CN" altLang="en-US" sz="2800" b="1" dirty="0">
                <a:latin typeface="黑体" pitchFamily="49" charset="-122"/>
                <a:ea typeface="黑体" pitchFamily="49" charset="-122"/>
              </a:rPr>
              <a:t>（</a:t>
            </a:r>
            <a:r>
              <a:rPr lang="en-US" altLang="zh-CN" sz="2800" b="1" dirty="0">
                <a:latin typeface="黑体" pitchFamily="49" charset="-122"/>
                <a:ea typeface="黑体" pitchFamily="49" charset="-122"/>
              </a:rPr>
              <a:t>2</a:t>
            </a:r>
            <a:r>
              <a:rPr lang="zh-CN" altLang="en-US" sz="2800" b="1" dirty="0">
                <a:latin typeface="黑体" pitchFamily="49" charset="-122"/>
                <a:ea typeface="黑体" pitchFamily="49" charset="-122"/>
              </a:rPr>
              <a:t>）魏晋南北朝以来形成的士族豪门的经济实力和政治地位有明显的减弱和下降。</a:t>
            </a:r>
          </a:p>
          <a:p>
            <a:pPr eaLnBrk="1" hangingPunct="1">
              <a:defRPr/>
            </a:pPr>
            <a:r>
              <a:rPr lang="zh-CN" altLang="en-US" sz="2800" b="1" dirty="0">
                <a:latin typeface="黑体" pitchFamily="49" charset="-122"/>
                <a:ea typeface="黑体" pitchFamily="49" charset="-122"/>
              </a:rPr>
              <a:t>（</a:t>
            </a:r>
            <a:r>
              <a:rPr lang="en-US" altLang="zh-CN" sz="2800" b="1" dirty="0">
                <a:latin typeface="黑体" pitchFamily="49" charset="-122"/>
                <a:ea typeface="黑体" pitchFamily="49" charset="-122"/>
              </a:rPr>
              <a:t>3</a:t>
            </a:r>
            <a:r>
              <a:rPr lang="zh-CN" altLang="en-US" sz="2800" b="1" dirty="0">
                <a:latin typeface="黑体" pitchFamily="49" charset="-122"/>
                <a:ea typeface="黑体" pitchFamily="49" charset="-122"/>
              </a:rPr>
              <a:t>）统一的隋朝，需要加强皇权，巩固中央集权。</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7650" name="文本框 1">
            <a:extLst>
              <a:ext uri="{FF2B5EF4-FFF2-40B4-BE49-F238E27FC236}">
                <a16:creationId xmlns:a16="http://schemas.microsoft.com/office/drawing/2014/main" id="{30F1E5C0-D805-4A24-8F01-2993BCC9E3BB}"/>
              </a:ext>
            </a:extLst>
          </p:cNvPr>
          <p:cNvSpPr txBox="1">
            <a:spLocks noChangeArrowheads="1"/>
          </p:cNvSpPr>
          <p:nvPr/>
        </p:nvSpPr>
        <p:spPr bwMode="auto">
          <a:xfrm>
            <a:off x="260350" y="684213"/>
            <a:ext cx="8623300" cy="1970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000" b="1">
                <a:solidFill>
                  <a:srgbClr val="0000FF"/>
                </a:solidFill>
                <a:latin typeface="黑体" panose="02010609060101010101" pitchFamily="49" charset="-122"/>
                <a:ea typeface="黑体" panose="02010609060101010101" pitchFamily="49" charset="-122"/>
              </a:rPr>
              <a:t>3.</a:t>
            </a:r>
            <a:r>
              <a:rPr lang="zh-CN" altLang="en-US" sz="3000" b="1">
                <a:solidFill>
                  <a:srgbClr val="0000FF"/>
                </a:solidFill>
                <a:latin typeface="黑体" panose="02010609060101010101" pitchFamily="49" charset="-122"/>
                <a:ea typeface="黑体" panose="02010609060101010101" pitchFamily="49" charset="-122"/>
              </a:rPr>
              <a:t>影响</a:t>
            </a:r>
            <a:r>
              <a:rPr lang="zh-CN" altLang="en-US" sz="2800" b="1">
                <a:latin typeface="黑体" panose="02010609060101010101" pitchFamily="49" charset="-122"/>
                <a:ea typeface="黑体" panose="02010609060101010101" pitchFamily="49" charset="-122"/>
              </a:rPr>
              <a:t>（</a:t>
            </a:r>
            <a:r>
              <a:rPr lang="en-US" altLang="zh-CN" sz="2800" b="1">
                <a:latin typeface="黑体" panose="02010609060101010101" pitchFamily="49" charset="-122"/>
                <a:ea typeface="黑体" panose="02010609060101010101" pitchFamily="49" charset="-122"/>
              </a:rPr>
              <a:t>1</a:t>
            </a:r>
            <a:r>
              <a:rPr lang="zh-CN" altLang="en-US" sz="2800" b="1">
                <a:latin typeface="黑体" panose="02010609060101010101" pitchFamily="49" charset="-122"/>
                <a:ea typeface="黑体" panose="02010609060101010101" pitchFamily="49" charset="-122"/>
              </a:rPr>
              <a:t>）是中国古代选官制度的一大变革，加强了皇帝在选官和用人上的权力；（</a:t>
            </a:r>
            <a:r>
              <a:rPr lang="en-US" altLang="zh-CN" sz="2800" b="1">
                <a:latin typeface="黑体" panose="02010609060101010101" pitchFamily="49" charset="-122"/>
                <a:ea typeface="黑体" panose="02010609060101010101" pitchFamily="49" charset="-122"/>
              </a:rPr>
              <a:t>2</a:t>
            </a:r>
            <a:r>
              <a:rPr lang="zh-CN" altLang="en-US" sz="2800" b="1">
                <a:latin typeface="黑体" panose="02010609060101010101" pitchFamily="49" charset="-122"/>
                <a:ea typeface="黑体" panose="02010609060101010101" pitchFamily="49" charset="-122"/>
              </a:rPr>
              <a:t>）扩大了官吏选拔的范围，使有才学的人能够由此参政，促进了社会阶层的流动；</a:t>
            </a:r>
            <a:r>
              <a:rPr lang="zh-CN" altLang="en-US" sz="3200" b="1">
                <a:latin typeface="黑体" panose="02010609060101010101" pitchFamily="49" charset="-122"/>
                <a:ea typeface="黑体" panose="02010609060101010101" pitchFamily="49" charset="-122"/>
              </a:rPr>
              <a:t>（</a:t>
            </a:r>
            <a:r>
              <a:rPr lang="en-US" altLang="zh-CN" sz="3200" b="1">
                <a:latin typeface="黑体" panose="02010609060101010101" pitchFamily="49" charset="-122"/>
                <a:ea typeface="黑体" panose="02010609060101010101" pitchFamily="49" charset="-122"/>
              </a:rPr>
              <a:t>3</a:t>
            </a:r>
            <a:r>
              <a:rPr lang="zh-CN" altLang="en-US" sz="3200" b="1">
                <a:latin typeface="黑体" panose="02010609060101010101" pitchFamily="49" charset="-122"/>
                <a:ea typeface="黑体" panose="02010609060101010101" pitchFamily="49" charset="-122"/>
              </a:rPr>
              <a:t>）推动了教育的发展</a:t>
            </a:r>
          </a:p>
        </p:txBody>
      </p:sp>
      <p:sp>
        <p:nvSpPr>
          <p:cNvPr id="5" name="圆角矩形 4">
            <a:extLst>
              <a:ext uri="{FF2B5EF4-FFF2-40B4-BE49-F238E27FC236}">
                <a16:creationId xmlns:a16="http://schemas.microsoft.com/office/drawing/2014/main" id="{8C29BBD2-416A-4879-AEEF-04273F6F0EF9}"/>
              </a:ext>
            </a:extLst>
          </p:cNvPr>
          <p:cNvSpPr/>
          <p:nvPr/>
        </p:nvSpPr>
        <p:spPr>
          <a:xfrm>
            <a:off x="260350" y="3074988"/>
            <a:ext cx="8623300" cy="3090862"/>
          </a:xfrm>
          <a:prstGeom prst="roundRect">
            <a:avLst/>
          </a:prstGeom>
        </p:spPr>
        <p:style>
          <a:lnRef idx="1">
            <a:schemeClr val="dk1"/>
          </a:lnRef>
          <a:fillRef idx="2">
            <a:schemeClr val="dk1"/>
          </a:fillRef>
          <a:effectRef idx="1">
            <a:schemeClr val="dk1"/>
          </a:effectRef>
          <a:fontRef idx="minor">
            <a:schemeClr val="dk1"/>
          </a:fontRef>
        </p:style>
        <p:txBody>
          <a:bodyPr anchor="ctr"/>
          <a:lstStyle/>
          <a:p>
            <a:pPr algn="ctr" eaLnBrk="1" hangingPunct="1">
              <a:defRPr/>
            </a:pPr>
            <a:endParaRPr lang="zh-CN" altLang="en-US" noProof="1"/>
          </a:p>
        </p:txBody>
      </p:sp>
      <p:sp>
        <p:nvSpPr>
          <p:cNvPr id="6" name="文本框 5">
            <a:extLst>
              <a:ext uri="{FF2B5EF4-FFF2-40B4-BE49-F238E27FC236}">
                <a16:creationId xmlns:a16="http://schemas.microsoft.com/office/drawing/2014/main" id="{1DC93CD4-6AD9-4C08-967C-65635AE0FE1B}"/>
              </a:ext>
            </a:extLst>
          </p:cNvPr>
          <p:cNvSpPr txBox="1">
            <a:spLocks noChangeArrowheads="1"/>
          </p:cNvSpPr>
          <p:nvPr/>
        </p:nvSpPr>
        <p:spPr bwMode="auto">
          <a:xfrm>
            <a:off x="2430463" y="3271838"/>
            <a:ext cx="3843337" cy="2678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latin typeface="楷体" panose="02010609060101010101" pitchFamily="49" charset="-122"/>
                <a:ea typeface="楷体" panose="02010609060101010101" pitchFamily="49" charset="-122"/>
              </a:rPr>
              <a:t>    科举制的诞生，打破了按门第高低任用官员的弊端，使一些有才能的人得到重用，这其中就有唐初名相房玄龄，著名经学家</a:t>
            </a:r>
            <a:r>
              <a:rPr lang="zh-CN" altLang="en-US" sz="2800" b="1">
                <a:latin typeface="楷体" panose="02010609060101010101" pitchFamily="49" charset="-122"/>
                <a:ea typeface="楷体" panose="02010609060101010101" pitchFamily="49" charset="-122"/>
                <a:sym typeface="宋体" panose="02010600030101010101" pitchFamily="2" charset="-122"/>
              </a:rPr>
              <a:t>孔颖达</a:t>
            </a:r>
            <a:endParaRPr lang="zh-CN" altLang="en-US" sz="2800" b="1">
              <a:latin typeface="楷体" panose="02010609060101010101" pitchFamily="49" charset="-122"/>
              <a:ea typeface="楷体" panose="02010609060101010101" pitchFamily="49" charset="-122"/>
            </a:endParaRPr>
          </a:p>
        </p:txBody>
      </p:sp>
      <p:pic>
        <p:nvPicPr>
          <p:cNvPr id="7" name="图片 6">
            <a:extLst>
              <a:ext uri="{FF2B5EF4-FFF2-40B4-BE49-F238E27FC236}">
                <a16:creationId xmlns:a16="http://schemas.microsoft.com/office/drawing/2014/main" id="{4671466E-941C-4484-A622-14BE3DA000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4541" y="3206452"/>
            <a:ext cx="2041996" cy="2277773"/>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7">
            <a:extLst>
              <a:ext uri="{FF2B5EF4-FFF2-40B4-BE49-F238E27FC236}">
                <a16:creationId xmlns:a16="http://schemas.microsoft.com/office/drawing/2014/main" id="{677828CB-D5C4-4235-9EDD-BC4A81759A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4688" t="7509" r="6258" b="3568"/>
          <a:stretch>
            <a:fillRect/>
          </a:stretch>
        </p:blipFill>
        <p:spPr bwMode="auto">
          <a:xfrm>
            <a:off x="6236732" y="3403177"/>
            <a:ext cx="2067057" cy="258273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文本框 8">
            <a:extLst>
              <a:ext uri="{FF2B5EF4-FFF2-40B4-BE49-F238E27FC236}">
                <a16:creationId xmlns:a16="http://schemas.microsoft.com/office/drawing/2014/main" id="{A8FF7F10-7891-44B8-875C-A7ED91098C48}"/>
              </a:ext>
            </a:extLst>
          </p:cNvPr>
          <p:cNvSpPr txBox="1">
            <a:spLocks noChangeArrowheads="1"/>
          </p:cNvSpPr>
          <p:nvPr/>
        </p:nvSpPr>
        <p:spPr bwMode="auto">
          <a:xfrm>
            <a:off x="866775" y="5464175"/>
            <a:ext cx="1112838"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latin typeface="华文新魏" panose="02010800040101010101" pitchFamily="2" charset="-122"/>
                <a:ea typeface="华文新魏" panose="02010800040101010101" pitchFamily="2" charset="-122"/>
                <a:sym typeface="宋体" panose="02010600030101010101" pitchFamily="2" charset="-122"/>
              </a:rPr>
              <a:t>孔颖达</a:t>
            </a:r>
          </a:p>
        </p:txBody>
      </p:sp>
      <p:sp>
        <p:nvSpPr>
          <p:cNvPr id="10" name="文本框 9">
            <a:extLst>
              <a:ext uri="{FF2B5EF4-FFF2-40B4-BE49-F238E27FC236}">
                <a16:creationId xmlns:a16="http://schemas.microsoft.com/office/drawing/2014/main" id="{46FAA890-2C87-4834-9138-23D059CD04AD}"/>
              </a:ext>
            </a:extLst>
          </p:cNvPr>
          <p:cNvSpPr txBox="1">
            <a:spLocks noChangeArrowheads="1"/>
          </p:cNvSpPr>
          <p:nvPr/>
        </p:nvSpPr>
        <p:spPr bwMode="auto">
          <a:xfrm>
            <a:off x="8297863" y="4029075"/>
            <a:ext cx="538162" cy="1198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latin typeface="华文新魏" panose="02010800040101010101" pitchFamily="2" charset="-122"/>
                <a:ea typeface="华文新魏" panose="02010800040101010101" pitchFamily="2" charset="-122"/>
                <a:sym typeface="宋体" panose="02010600030101010101" pitchFamily="2" charset="-122"/>
              </a:rPr>
              <a:t>房玄龄</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7650"/>
                                        </p:tgtEl>
                                        <p:attrNameLst>
                                          <p:attrName>style.visibility</p:attrName>
                                        </p:attrNameLst>
                                      </p:cBhvr>
                                      <p:to>
                                        <p:strVal val="visible"/>
                                      </p:to>
                                    </p:set>
                                    <p:animEffect transition="in" filter="randombar(horizontal)">
                                      <p:cBhvr>
                                        <p:cTn id="7" dur="500"/>
                                        <p:tgtEl>
                                          <p:spTgt spid="2765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7" presetClass="entr" presetSubtype="1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500" fill="hold"/>
                                        <p:tgtEl>
                                          <p:spTgt spid="9"/>
                                        </p:tgtEl>
                                        <p:attrNameLst>
                                          <p:attrName>ppt_w</p:attrName>
                                        </p:attrNameLst>
                                      </p:cBhvr>
                                      <p:tavLst>
                                        <p:tav tm="0">
                                          <p:val>
                                            <p:fltVal val="0"/>
                                          </p:val>
                                        </p:tav>
                                        <p:tav tm="100000">
                                          <p:val>
                                            <p:strVal val="#ppt_w"/>
                                          </p:val>
                                        </p:tav>
                                      </p:tavLst>
                                    </p:anim>
                                    <p:anim calcmode="lin" valueType="num">
                                      <p:cBhvr>
                                        <p:cTn id="13" dur="500" fill="hold"/>
                                        <p:tgtEl>
                                          <p:spTgt spid="9"/>
                                        </p:tgtEl>
                                        <p:attrNameLst>
                                          <p:attrName>ppt_h</p:attrName>
                                        </p:attrNameLst>
                                      </p:cBhvr>
                                      <p:tavLst>
                                        <p:tav tm="0">
                                          <p:val>
                                            <p:strVal val="#ppt_h"/>
                                          </p:val>
                                        </p:tav>
                                        <p:tav tm="100000">
                                          <p:val>
                                            <p:strVal val="#ppt_h"/>
                                          </p:val>
                                        </p:tav>
                                      </p:tavLst>
                                    </p:anim>
                                  </p:childTnLst>
                                </p:cTn>
                              </p:par>
                              <p:par>
                                <p:cTn id="14" presetID="17" presetClass="entr" presetSubtype="1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p:cTn id="16" dur="500" fill="hold"/>
                                        <p:tgtEl>
                                          <p:spTgt spid="7"/>
                                        </p:tgtEl>
                                        <p:attrNameLst>
                                          <p:attrName>ppt_w</p:attrName>
                                        </p:attrNameLst>
                                      </p:cBhvr>
                                      <p:tavLst>
                                        <p:tav tm="0">
                                          <p:val>
                                            <p:fltVal val="0"/>
                                          </p:val>
                                        </p:tav>
                                        <p:tav tm="100000">
                                          <p:val>
                                            <p:strVal val="#ppt_w"/>
                                          </p:val>
                                        </p:tav>
                                      </p:tavLst>
                                    </p:anim>
                                    <p:anim calcmode="lin" valueType="num">
                                      <p:cBhvr>
                                        <p:cTn id="17" dur="500" fill="hold"/>
                                        <p:tgtEl>
                                          <p:spTgt spid="7"/>
                                        </p:tgtEl>
                                        <p:attrNameLst>
                                          <p:attrName>ppt_h</p:attrName>
                                        </p:attrNameLst>
                                      </p:cBhvr>
                                      <p:tavLst>
                                        <p:tav tm="0">
                                          <p:val>
                                            <p:strVal val="#ppt_h"/>
                                          </p:val>
                                        </p:tav>
                                        <p:tav tm="100000">
                                          <p:val>
                                            <p:strVal val="#ppt_h"/>
                                          </p:val>
                                        </p:tav>
                                      </p:tavLst>
                                    </p:anim>
                                  </p:childTnLst>
                                </p:cTn>
                              </p:par>
                              <p:par>
                                <p:cTn id="18" presetID="17" presetClass="entr" presetSubtype="10"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p:cTn id="20" dur="500" fill="hold"/>
                                        <p:tgtEl>
                                          <p:spTgt spid="6"/>
                                        </p:tgtEl>
                                        <p:attrNameLst>
                                          <p:attrName>ppt_w</p:attrName>
                                        </p:attrNameLst>
                                      </p:cBhvr>
                                      <p:tavLst>
                                        <p:tav tm="0">
                                          <p:val>
                                            <p:fltVal val="0"/>
                                          </p:val>
                                        </p:tav>
                                        <p:tav tm="100000">
                                          <p:val>
                                            <p:strVal val="#ppt_w"/>
                                          </p:val>
                                        </p:tav>
                                      </p:tavLst>
                                    </p:anim>
                                    <p:anim calcmode="lin" valueType="num">
                                      <p:cBhvr>
                                        <p:cTn id="21" dur="500" fill="hold"/>
                                        <p:tgtEl>
                                          <p:spTgt spid="6"/>
                                        </p:tgtEl>
                                        <p:attrNameLst>
                                          <p:attrName>ppt_h</p:attrName>
                                        </p:attrNameLst>
                                      </p:cBhvr>
                                      <p:tavLst>
                                        <p:tav tm="0">
                                          <p:val>
                                            <p:strVal val="#ppt_h"/>
                                          </p:val>
                                        </p:tav>
                                        <p:tav tm="100000">
                                          <p:val>
                                            <p:strVal val="#ppt_h"/>
                                          </p:val>
                                        </p:tav>
                                      </p:tavLst>
                                    </p:anim>
                                  </p:childTnLst>
                                </p:cTn>
                              </p:par>
                              <p:par>
                                <p:cTn id="22" presetID="17" presetClass="entr" presetSubtype="10" fill="hold" nodeType="with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ppt_w</p:attrName>
                                        </p:attrNameLst>
                                      </p:cBhvr>
                                      <p:tavLst>
                                        <p:tav tm="0">
                                          <p:val>
                                            <p:fltVal val="0"/>
                                          </p:val>
                                        </p:tav>
                                        <p:tav tm="100000">
                                          <p:val>
                                            <p:strVal val="#ppt_w"/>
                                          </p:val>
                                        </p:tav>
                                      </p:tavLst>
                                    </p:anim>
                                    <p:anim calcmode="lin" valueType="num">
                                      <p:cBhvr>
                                        <p:cTn id="25" dur="500" fill="hold"/>
                                        <p:tgtEl>
                                          <p:spTgt spid="8"/>
                                        </p:tgtEl>
                                        <p:attrNameLst>
                                          <p:attrName>ppt_h</p:attrName>
                                        </p:attrNameLst>
                                      </p:cBhvr>
                                      <p:tavLst>
                                        <p:tav tm="0">
                                          <p:val>
                                            <p:strVal val="#ppt_h"/>
                                          </p:val>
                                        </p:tav>
                                        <p:tav tm="100000">
                                          <p:val>
                                            <p:strVal val="#ppt_h"/>
                                          </p:val>
                                        </p:tav>
                                      </p:tavLst>
                                    </p:anim>
                                  </p:childTnLst>
                                </p:cTn>
                              </p:par>
                              <p:par>
                                <p:cTn id="26" presetID="17" presetClass="entr" presetSubtype="10"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p:cTn id="28" dur="500" fill="hold"/>
                                        <p:tgtEl>
                                          <p:spTgt spid="10"/>
                                        </p:tgtEl>
                                        <p:attrNameLst>
                                          <p:attrName>ppt_w</p:attrName>
                                        </p:attrNameLst>
                                      </p:cBhvr>
                                      <p:tavLst>
                                        <p:tav tm="0">
                                          <p:val>
                                            <p:fltVal val="0"/>
                                          </p:val>
                                        </p:tav>
                                        <p:tav tm="100000">
                                          <p:val>
                                            <p:strVal val="#ppt_w"/>
                                          </p:val>
                                        </p:tav>
                                      </p:tavLst>
                                    </p:anim>
                                    <p:anim calcmode="lin" valueType="num">
                                      <p:cBhvr>
                                        <p:cTn id="29" dur="500" fill="hold"/>
                                        <p:tgtEl>
                                          <p:spTgt spid="10"/>
                                        </p:tgtEl>
                                        <p:attrNameLst>
                                          <p:attrName>ppt_h</p:attrName>
                                        </p:attrNameLst>
                                      </p:cBhvr>
                                      <p:tavLst>
                                        <p:tav tm="0">
                                          <p:val>
                                            <p:strVal val="#ppt_h"/>
                                          </p:val>
                                        </p:tav>
                                        <p:tav tm="100000">
                                          <p:val>
                                            <p:strVal val="#ppt_h"/>
                                          </p:val>
                                        </p:tav>
                                      </p:tavLst>
                                    </p:anim>
                                  </p:childTnLst>
                                </p:cTn>
                              </p:par>
                              <p:par>
                                <p:cTn id="30" presetID="17" presetClass="entr" presetSubtype="10" fill="hold" grpId="0" nodeType="withEffect">
                                  <p:stCondLst>
                                    <p:cond delay="0"/>
                                  </p:stCondLst>
                                  <p:childTnLst>
                                    <p:set>
                                      <p:cBhvr>
                                        <p:cTn id="31" dur="1" fill="hold">
                                          <p:stCondLst>
                                            <p:cond delay="0"/>
                                          </p:stCondLst>
                                        </p:cTn>
                                        <p:tgtEl>
                                          <p:spTgt spid="5"/>
                                        </p:tgtEl>
                                        <p:attrNameLst>
                                          <p:attrName>style.visibility</p:attrName>
                                        </p:attrNameLst>
                                      </p:cBhvr>
                                      <p:to>
                                        <p:strVal val="visible"/>
                                      </p:to>
                                    </p:set>
                                    <p:anim calcmode="lin" valueType="num">
                                      <p:cBhvr>
                                        <p:cTn id="32" dur="500" fill="hold"/>
                                        <p:tgtEl>
                                          <p:spTgt spid="5"/>
                                        </p:tgtEl>
                                        <p:attrNameLst>
                                          <p:attrName>ppt_w</p:attrName>
                                        </p:attrNameLst>
                                      </p:cBhvr>
                                      <p:tavLst>
                                        <p:tav tm="0">
                                          <p:val>
                                            <p:fltVal val="0"/>
                                          </p:val>
                                        </p:tav>
                                        <p:tav tm="100000">
                                          <p:val>
                                            <p:strVal val="#ppt_w"/>
                                          </p:val>
                                        </p:tav>
                                      </p:tavLst>
                                    </p:anim>
                                    <p:anim calcmode="lin" valueType="num">
                                      <p:cBhvr>
                                        <p:cTn id="33" dur="500" fill="hold"/>
                                        <p:tgtEl>
                                          <p:spTgt spid="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0" grpId="0"/>
      <p:bldP spid="5" grpId="0" animBg="1"/>
      <p:bldP spid="6" grpId="0"/>
      <p:bldP spid="9" grpId="0"/>
      <p:bldP spid="10" grpId="0"/>
    </p:bld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图片 2" descr="a4c27d1ed21b0ef44b162eefdfc451da80cb3e80">
            <a:extLst>
              <a:ext uri="{FF2B5EF4-FFF2-40B4-BE49-F238E27FC236}">
                <a16:creationId xmlns:a16="http://schemas.microsoft.com/office/drawing/2014/main" id="{508BE3EE-867A-4766-B0DA-D6ADA45A48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94238" y="1717675"/>
            <a:ext cx="4198937" cy="4879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43" name="文本框 1">
            <a:extLst>
              <a:ext uri="{FF2B5EF4-FFF2-40B4-BE49-F238E27FC236}">
                <a16:creationId xmlns:a16="http://schemas.microsoft.com/office/drawing/2014/main" id="{F12C541F-52A1-4BA9-B462-6F2AF09936D9}"/>
              </a:ext>
            </a:extLst>
          </p:cNvPr>
          <p:cNvSpPr txBox="1">
            <a:spLocks noChangeArrowheads="1"/>
          </p:cNvSpPr>
          <p:nvPr/>
        </p:nvSpPr>
        <p:spPr bwMode="auto">
          <a:xfrm>
            <a:off x="280988" y="517525"/>
            <a:ext cx="8612187" cy="952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latin typeface="黑体" panose="02010609060101010101" pitchFamily="49" charset="-122"/>
                <a:ea typeface="黑体" panose="02010609060101010101" pitchFamily="49" charset="-122"/>
                <a:sym typeface="宋体" panose="02010600030101010101" pitchFamily="2" charset="-122"/>
              </a:rPr>
              <a:t>（</a:t>
            </a:r>
            <a:r>
              <a:rPr lang="en-US" altLang="zh-CN" sz="2800" b="1">
                <a:latin typeface="黑体" panose="02010609060101010101" pitchFamily="49" charset="-122"/>
                <a:ea typeface="黑体" panose="02010609060101010101" pitchFamily="49" charset="-122"/>
                <a:sym typeface="宋体" panose="02010600030101010101" pitchFamily="2" charset="-122"/>
              </a:rPr>
              <a:t>4</a:t>
            </a:r>
            <a:r>
              <a:rPr lang="zh-CN" altLang="en-US" sz="2800" b="1">
                <a:latin typeface="黑体" panose="02010609060101010101" pitchFamily="49" charset="-122"/>
                <a:ea typeface="黑体" panose="02010609060101010101" pitchFamily="49" charset="-122"/>
                <a:sym typeface="宋体" panose="02010600030101010101" pitchFamily="2" charset="-122"/>
              </a:rPr>
              <a:t>）科举制成为历朝选拔官吏的主要制度，一直维持了约1300年</a:t>
            </a:r>
          </a:p>
        </p:txBody>
      </p:sp>
      <p:pic>
        <p:nvPicPr>
          <p:cNvPr id="6" name="图片 5">
            <a:extLst>
              <a:ext uri="{FF2B5EF4-FFF2-40B4-BE49-F238E27FC236}">
                <a16:creationId xmlns:a16="http://schemas.microsoft.com/office/drawing/2014/main" id="{57B32CA2-7CEA-4411-A2D8-3529756CF9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8069" t="25182" r="48524" b="13213"/>
          <a:stretch>
            <a:fillRect/>
          </a:stretch>
        </p:blipFill>
        <p:spPr bwMode="auto">
          <a:xfrm>
            <a:off x="254000" y="1719263"/>
            <a:ext cx="4583113" cy="4878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7"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strVal val="#ppt_h"/>
                                          </p:val>
                                        </p:tav>
                                        <p:tav tm="100000">
                                          <p:val>
                                            <p:strVal val="#ppt_h"/>
                                          </p:val>
                                        </p:tav>
                                      </p:tavLst>
                                    </p:anim>
                                  </p:childTnLst>
                                </p:cTn>
                              </p:par>
                              <p:par>
                                <p:cTn id="9" presetID="17" presetClass="entr" presetSubtype="1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6866" name="矩形 1">
            <a:extLst>
              <a:ext uri="{FF2B5EF4-FFF2-40B4-BE49-F238E27FC236}">
                <a16:creationId xmlns:a16="http://schemas.microsoft.com/office/drawing/2014/main" id="{AF650516-247B-4B1D-B1C2-D7A43B8CEB06}"/>
              </a:ext>
            </a:extLst>
          </p:cNvPr>
          <p:cNvSpPr>
            <a:spLocks noChangeArrowheads="1"/>
          </p:cNvSpPr>
          <p:nvPr/>
        </p:nvSpPr>
        <p:spPr bwMode="auto">
          <a:xfrm>
            <a:off x="255588" y="317500"/>
            <a:ext cx="3570287"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zh-CN" sz="2400" b="1">
                <a:latin typeface="微软雅黑" panose="020B0503020204020204" pitchFamily="34" charset="-122"/>
                <a:ea typeface="微软雅黑" panose="020B0503020204020204" pitchFamily="34" charset="-122"/>
              </a:rPr>
              <a:t>目标导学</a:t>
            </a:r>
            <a:r>
              <a:rPr lang="zh-CN" altLang="en-US" sz="2400" b="1">
                <a:latin typeface="微软雅黑" panose="020B0503020204020204" pitchFamily="34" charset="-122"/>
                <a:ea typeface="微软雅黑" panose="020B0503020204020204" pitchFamily="34" charset="-122"/>
              </a:rPr>
              <a:t>四</a:t>
            </a:r>
            <a:r>
              <a:rPr lang="zh-CN" altLang="zh-CN" sz="2400" b="1">
                <a:latin typeface="微软雅黑" panose="020B0503020204020204" pitchFamily="34" charset="-122"/>
                <a:ea typeface="微软雅黑" panose="020B0503020204020204" pitchFamily="34" charset="-122"/>
              </a:rPr>
              <a:t>：</a:t>
            </a:r>
            <a:r>
              <a:rPr lang="zh-CN" altLang="en-US" sz="2400" b="1">
                <a:latin typeface="微软雅黑" panose="020B0503020204020204" pitchFamily="34" charset="-122"/>
                <a:ea typeface="微软雅黑" panose="020B0503020204020204" pitchFamily="34" charset="-122"/>
              </a:rPr>
              <a:t>隋朝的灭亡</a:t>
            </a:r>
          </a:p>
        </p:txBody>
      </p:sp>
      <p:pic>
        <p:nvPicPr>
          <p:cNvPr id="3" name="图片 2" descr="隋宫">
            <a:extLst>
              <a:ext uri="{FF2B5EF4-FFF2-40B4-BE49-F238E27FC236}">
                <a16:creationId xmlns:a16="http://schemas.microsoft.com/office/drawing/2014/main" id="{69F9867A-01D8-46FE-8B24-86FB615299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8257" y="899842"/>
            <a:ext cx="6567487" cy="4483100"/>
          </a:xfrm>
          <a:prstGeom prst="rect">
            <a:avLst/>
          </a:prstGeom>
          <a:ln w="9525">
            <a:solidFill>
              <a:srgbClr val="000000"/>
            </a:solidFill>
            <a:miter lim="800000"/>
            <a:headEnd/>
            <a:tailEnd/>
          </a:ln>
          <a:effectLst>
            <a:softEdge rad="112500"/>
          </a:effectLst>
          <a:extLst>
            <a:ext uri="{909E8E84-426E-40DD-AFC4-6F175D3DCCD1}">
              <a14:hiddenFill xmlns:a14="http://schemas.microsoft.com/office/drawing/2010/main">
                <a:solidFill>
                  <a:srgbClr val="FFFFFF"/>
                </a:solidFill>
              </a14:hiddenFill>
            </a:ext>
          </a:extLst>
        </p:spPr>
      </p:pic>
      <p:sp>
        <p:nvSpPr>
          <p:cNvPr id="4" name="文本框 1">
            <a:extLst>
              <a:ext uri="{FF2B5EF4-FFF2-40B4-BE49-F238E27FC236}">
                <a16:creationId xmlns:a16="http://schemas.microsoft.com/office/drawing/2014/main" id="{C43682ED-1718-459E-BD6B-B7C7E873C95A}"/>
              </a:ext>
            </a:extLst>
          </p:cNvPr>
          <p:cNvSpPr txBox="1">
            <a:spLocks noChangeArrowheads="1"/>
          </p:cNvSpPr>
          <p:nvPr/>
        </p:nvSpPr>
        <p:spPr bwMode="auto">
          <a:xfrm>
            <a:off x="244475" y="5468938"/>
            <a:ext cx="8637588"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000" b="1">
                <a:solidFill>
                  <a:srgbClr val="0000FF"/>
                </a:solidFill>
                <a:latin typeface="黑体" panose="02010609060101010101" pitchFamily="49" charset="-122"/>
                <a:ea typeface="黑体" panose="02010609060101010101" pitchFamily="49" charset="-122"/>
                <a:sym typeface="宋体" panose="02010600030101010101" pitchFamily="2" charset="-122"/>
              </a:rPr>
              <a:t>1.</a:t>
            </a:r>
            <a:r>
              <a:rPr lang="zh-CN" altLang="en-US" sz="3000" b="1">
                <a:solidFill>
                  <a:srgbClr val="0000FF"/>
                </a:solidFill>
                <a:latin typeface="黑体" panose="02010609060101010101" pitchFamily="49" charset="-122"/>
                <a:ea typeface="黑体" panose="02010609060101010101" pitchFamily="49" charset="-122"/>
                <a:sym typeface="宋体" panose="02010600030101010101" pitchFamily="2" charset="-122"/>
              </a:rPr>
              <a:t>根本原因：</a:t>
            </a:r>
            <a:r>
              <a:rPr lang="zh-CN" altLang="en-US" sz="2800" b="1">
                <a:latin typeface="黑体" panose="02010609060101010101" pitchFamily="49" charset="-122"/>
                <a:ea typeface="黑体" panose="02010609060101010101" pitchFamily="49" charset="-122"/>
                <a:sym typeface="宋体" panose="02010600030101010101" pitchFamily="2" charset="-122"/>
              </a:rPr>
              <a:t>隋炀帝好大喜功，不恤民力，又纵情享乐，奢侈无度</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slide(fromBottom)">
                                      <p:cBhvr>
                                        <p:cTn id="7" dur="5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7"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900" decel="100000" fill="hold"/>
                                        <p:tgtEl>
                                          <p:spTgt spid="4"/>
                                        </p:tgtEl>
                                        <p:attrNameLst>
                                          <p:attrName>ppt_y</p:attrName>
                                        </p:attrNameLst>
                                      </p:cBhvr>
                                      <p:tavLst>
                                        <p:tav tm="0">
                                          <p:val>
                                            <p:strVal val="#ppt_y+1"/>
                                          </p:val>
                                        </p:tav>
                                        <p:tav tm="100000">
                                          <p:val>
                                            <p:strVal val="#ppt_y-.03"/>
                                          </p:val>
                                        </p:tav>
                                      </p:tavLst>
                                    </p:anim>
                                    <p:anim calcmode="lin" valueType="num">
                                      <p:cBhvr>
                                        <p:cTn id="15"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B5761A3-4DBA-4E9B-8659-65E22C43B58F}"/>
              </a:ext>
            </a:extLst>
          </p:cNvPr>
          <p:cNvSpPr txBox="1">
            <a:spLocks noChangeArrowheads="1"/>
          </p:cNvSpPr>
          <p:nvPr/>
        </p:nvSpPr>
        <p:spPr bwMode="auto">
          <a:xfrm>
            <a:off x="250825" y="750888"/>
            <a:ext cx="8642350" cy="1814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solidFill>
                  <a:srgbClr val="0070C0"/>
                </a:solidFill>
                <a:latin typeface="楷体" panose="02010609060101010101" pitchFamily="49" charset="-122"/>
                <a:ea typeface="楷体" panose="02010609060101010101" pitchFamily="49" charset="-122"/>
              </a:rPr>
              <a:t>材料：隋末，天下地主武装纷纷起兵造反，而以李唐政权为根据地的关中地区最多，关中地区集中了大量的地主阶级上层人物，在地方上势力强大，在社会上声望卓著，在政治上辐射很广。</a:t>
            </a:r>
          </a:p>
        </p:txBody>
      </p:sp>
      <p:sp>
        <p:nvSpPr>
          <p:cNvPr id="5" name="文本框 4">
            <a:extLst>
              <a:ext uri="{FF2B5EF4-FFF2-40B4-BE49-F238E27FC236}">
                <a16:creationId xmlns:a16="http://schemas.microsoft.com/office/drawing/2014/main" id="{BC0A414A-403C-446E-BE86-4ED9ABF20840}"/>
              </a:ext>
            </a:extLst>
          </p:cNvPr>
          <p:cNvSpPr txBox="1">
            <a:spLocks noChangeArrowheads="1"/>
          </p:cNvSpPr>
          <p:nvPr/>
        </p:nvSpPr>
        <p:spPr bwMode="auto">
          <a:xfrm>
            <a:off x="5740400" y="5678488"/>
            <a:ext cx="3095625"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latin typeface="华文新魏" panose="02010800040101010101" pitchFamily="2" charset="-122"/>
                <a:ea typeface="华文新魏" panose="02010800040101010101" pitchFamily="2" charset="-122"/>
              </a:rPr>
              <a:t>隋末起义英雄尉迟恭和秦叔宝</a:t>
            </a:r>
          </a:p>
        </p:txBody>
      </p:sp>
      <p:pic>
        <p:nvPicPr>
          <p:cNvPr id="3" name="图片 2">
            <a:extLst>
              <a:ext uri="{FF2B5EF4-FFF2-40B4-BE49-F238E27FC236}">
                <a16:creationId xmlns:a16="http://schemas.microsoft.com/office/drawing/2014/main" id="{63C53D43-D145-49B1-8BEA-31F87CEF7A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95950" y="2439988"/>
            <a:ext cx="3197225" cy="3268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文本框 5">
            <a:extLst>
              <a:ext uri="{FF2B5EF4-FFF2-40B4-BE49-F238E27FC236}">
                <a16:creationId xmlns:a16="http://schemas.microsoft.com/office/drawing/2014/main" id="{4510D8FA-3AD2-42A8-851C-41335A448438}"/>
              </a:ext>
            </a:extLst>
          </p:cNvPr>
          <p:cNvSpPr txBox="1">
            <a:spLocks noChangeArrowheads="1"/>
          </p:cNvSpPr>
          <p:nvPr/>
        </p:nvSpPr>
        <p:spPr bwMode="auto">
          <a:xfrm>
            <a:off x="250825" y="3351213"/>
            <a:ext cx="5041900" cy="173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30000"/>
              </a:lnSpc>
            </a:pPr>
            <a:r>
              <a:rPr lang="en-US" altLang="zh-CN" sz="3000" b="1">
                <a:solidFill>
                  <a:srgbClr val="0000FF"/>
                </a:solidFill>
                <a:latin typeface="黑体" panose="02010609060101010101" pitchFamily="49" charset="-122"/>
                <a:ea typeface="黑体" panose="02010609060101010101" pitchFamily="49" charset="-122"/>
                <a:sym typeface="宋体" panose="02010600030101010101" pitchFamily="2" charset="-122"/>
              </a:rPr>
              <a:t>2.</a:t>
            </a:r>
            <a:r>
              <a:rPr lang="zh-CN" altLang="en-US" sz="3000" b="1">
                <a:solidFill>
                  <a:srgbClr val="0000FF"/>
                </a:solidFill>
                <a:latin typeface="黑体" panose="02010609060101010101" pitchFamily="49" charset="-122"/>
                <a:ea typeface="黑体" panose="02010609060101010101" pitchFamily="49" charset="-122"/>
                <a:sym typeface="宋体" panose="02010600030101010101" pitchFamily="2" charset="-122"/>
              </a:rPr>
              <a:t>直接原因：</a:t>
            </a:r>
            <a:r>
              <a:rPr lang="zh-CN" altLang="en-US" sz="2800" b="1">
                <a:latin typeface="黑体" panose="02010609060101010101" pitchFamily="49" charset="-122"/>
                <a:ea typeface="黑体" panose="02010609060101010101" pitchFamily="49" charset="-122"/>
                <a:sym typeface="宋体" panose="02010600030101010101" pitchFamily="2" charset="-122"/>
              </a:rPr>
              <a:t>隋炀帝的残暴统治，使人民忍无可忍，终于导致大规模的农民起义</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500"/>
                                        <p:tgtEl>
                                          <p:spTgt spid="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8" presetClass="entr" presetSubtype="12"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strips(downLeft)">
                                      <p:cBhvr>
                                        <p:cTn id="12" dur="500"/>
                                        <p:tgtEl>
                                          <p:spTgt spid="3"/>
                                        </p:tgtEl>
                                      </p:cBhvr>
                                    </p:animEffect>
                                  </p:childTnLst>
                                </p:cTn>
                              </p:par>
                              <p:par>
                                <p:cTn id="13" presetID="18" presetClass="entr" presetSubtype="12"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strips(downLeft)">
                                      <p:cBhvr>
                                        <p:cTn id="15" dur="500"/>
                                        <p:tgtEl>
                                          <p:spTgt spid="5"/>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37"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900" decel="100000" fill="hold"/>
                                        <p:tgtEl>
                                          <p:spTgt spid="6"/>
                                        </p:tgtEl>
                                        <p:attrNameLst>
                                          <p:attrName>ppt_y</p:attrName>
                                        </p:attrNameLst>
                                      </p:cBhvr>
                                      <p:tavLst>
                                        <p:tav tm="0">
                                          <p:val>
                                            <p:strVal val="#ppt_y+1"/>
                                          </p:val>
                                        </p:tav>
                                        <p:tav tm="100000">
                                          <p:val>
                                            <p:strVal val="#ppt_y-.03"/>
                                          </p:val>
                                        </p:tav>
                                      </p:tavLst>
                                    </p:anim>
                                    <p:anim calcmode="lin" valueType="num">
                                      <p:cBhvr>
                                        <p:cTn id="23"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6" grpId="0"/>
    </p:bld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9938" name="文本框 4">
            <a:extLst>
              <a:ext uri="{FF2B5EF4-FFF2-40B4-BE49-F238E27FC236}">
                <a16:creationId xmlns:a16="http://schemas.microsoft.com/office/drawing/2014/main" id="{4DD224DC-7D3A-489C-B74E-36F9117C63F9}"/>
              </a:ext>
            </a:extLst>
          </p:cNvPr>
          <p:cNvSpPr txBox="1">
            <a:spLocks noChangeArrowheads="1"/>
          </p:cNvSpPr>
          <p:nvPr/>
        </p:nvSpPr>
        <p:spPr bwMode="auto">
          <a:xfrm>
            <a:off x="249238" y="644525"/>
            <a:ext cx="8645525"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000" b="1">
                <a:solidFill>
                  <a:srgbClr val="0000FF"/>
                </a:solidFill>
                <a:latin typeface="黑体" panose="02010609060101010101" pitchFamily="49" charset="-122"/>
                <a:ea typeface="黑体" panose="02010609060101010101" pitchFamily="49" charset="-122"/>
              </a:rPr>
              <a:t>3.</a:t>
            </a:r>
            <a:r>
              <a:rPr lang="zh-CN" altLang="en-US" sz="3000" b="1">
                <a:solidFill>
                  <a:srgbClr val="0000FF"/>
                </a:solidFill>
                <a:latin typeface="黑体" panose="02010609060101010101" pitchFamily="49" charset="-122"/>
                <a:ea typeface="黑体" panose="02010609060101010101" pitchFamily="49" charset="-122"/>
              </a:rPr>
              <a:t>结果：</a:t>
            </a:r>
            <a:r>
              <a:rPr lang="zh-CN" altLang="en-US" sz="2800" b="1">
                <a:latin typeface="黑体" panose="02010609060101010101" pitchFamily="49" charset="-122"/>
                <a:ea typeface="黑体" panose="02010609060101010101" pitchFamily="49" charset="-122"/>
              </a:rPr>
              <a:t>在起义军的打击下，隋朝的统治面临瓦解；618年，隋炀帝被叛军杀死，隋朝灭亡</a:t>
            </a:r>
          </a:p>
        </p:txBody>
      </p:sp>
      <p:grpSp>
        <p:nvGrpSpPr>
          <p:cNvPr id="39939" name="组合 1">
            <a:extLst>
              <a:ext uri="{FF2B5EF4-FFF2-40B4-BE49-F238E27FC236}">
                <a16:creationId xmlns:a16="http://schemas.microsoft.com/office/drawing/2014/main" id="{FB93BD7A-B0BD-4C6F-AB49-2E81839EA0F5}"/>
              </a:ext>
            </a:extLst>
          </p:cNvPr>
          <p:cNvGrpSpPr>
            <a:grpSpLocks/>
          </p:cNvGrpSpPr>
          <p:nvPr/>
        </p:nvGrpSpPr>
        <p:grpSpPr bwMode="auto">
          <a:xfrm>
            <a:off x="1658938" y="1773238"/>
            <a:ext cx="5826125" cy="4976812"/>
            <a:chOff x="3178175" y="1449388"/>
            <a:chExt cx="5826125" cy="4976514"/>
          </a:xfrm>
        </p:grpSpPr>
        <p:pic>
          <p:nvPicPr>
            <p:cNvPr id="39940" name="图片 2" descr="20140410103007-553420182">
              <a:extLst>
                <a:ext uri="{FF2B5EF4-FFF2-40B4-BE49-F238E27FC236}">
                  <a16:creationId xmlns:a16="http://schemas.microsoft.com/office/drawing/2014/main" id="{D8B1D9F6-0D78-4835-889A-66F50F2331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78175" y="1449388"/>
              <a:ext cx="5826125" cy="4443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941" name="文本框 5">
              <a:extLst>
                <a:ext uri="{FF2B5EF4-FFF2-40B4-BE49-F238E27FC236}">
                  <a16:creationId xmlns:a16="http://schemas.microsoft.com/office/drawing/2014/main" id="{ECBA0599-B171-46DF-9008-2621DAB943AA}"/>
                </a:ext>
              </a:extLst>
            </p:cNvPr>
            <p:cNvSpPr txBox="1">
              <a:spLocks noChangeArrowheads="1"/>
            </p:cNvSpPr>
            <p:nvPr/>
          </p:nvSpPr>
          <p:spPr bwMode="auto">
            <a:xfrm>
              <a:off x="4757849" y="5964237"/>
              <a:ext cx="266677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latin typeface="华文新魏" panose="02010800040101010101" pitchFamily="2" charset="-122"/>
                  <a:ea typeface="华文新魏" panose="02010800040101010101" pitchFamily="2" charset="-122"/>
                </a:rPr>
                <a:t>隋炀帝被叛军杀死</a:t>
              </a: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0962" name="矩形 3">
            <a:extLst>
              <a:ext uri="{FF2B5EF4-FFF2-40B4-BE49-F238E27FC236}">
                <a16:creationId xmlns:a16="http://schemas.microsoft.com/office/drawing/2014/main" id="{3807E727-CECE-43F4-85DD-E71A7A145C43}"/>
              </a:ext>
            </a:extLst>
          </p:cNvPr>
          <p:cNvSpPr>
            <a:spLocks noChangeArrowheads="1"/>
          </p:cNvSpPr>
          <p:nvPr/>
        </p:nvSpPr>
        <p:spPr bwMode="auto">
          <a:xfrm>
            <a:off x="250825" y="549275"/>
            <a:ext cx="8642350" cy="4908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solidFill>
                  <a:srgbClr val="FF0000"/>
                </a:solidFill>
                <a:latin typeface="宋体" panose="02010600030101010101" pitchFamily="2" charset="-122"/>
              </a:rPr>
              <a:t>对比下面两则材料，我们可以从中吸取怎样的经验教训？</a:t>
            </a:r>
            <a:endParaRPr lang="en-US" altLang="zh-CN" sz="2800" b="1">
              <a:solidFill>
                <a:srgbClr val="FF0000"/>
              </a:solidFill>
              <a:latin typeface="宋体" panose="02010600030101010101" pitchFamily="2" charset="-122"/>
            </a:endParaRPr>
          </a:p>
          <a:p>
            <a:pPr eaLnBrk="1" hangingPunct="1"/>
            <a:endParaRPr lang="en-US" altLang="zh-CN" sz="2800" b="1">
              <a:solidFill>
                <a:srgbClr val="FF0000"/>
              </a:solidFill>
              <a:latin typeface="宋体" panose="02010600030101010101" pitchFamily="2" charset="-122"/>
            </a:endParaRPr>
          </a:p>
          <a:p>
            <a:pPr eaLnBrk="1" hangingPunct="1"/>
            <a:r>
              <a:rPr lang="zh-CN" altLang="en-US" sz="2800" b="1">
                <a:latin typeface="楷体" panose="02010609060101010101" pitchFamily="49" charset="-122"/>
                <a:ea typeface="楷体" panose="02010609060101010101" pitchFamily="49" charset="-122"/>
              </a:rPr>
              <a:t>材料一 百役繁兴，六军不息，竭尽国力，大兴工役，唯其权力意志是用，根本不考虑民众的承受能力。</a:t>
            </a:r>
          </a:p>
          <a:p>
            <a:pPr eaLnBrk="1" hangingPunct="1">
              <a:spcBef>
                <a:spcPts val="600"/>
              </a:spcBef>
            </a:pPr>
            <a:r>
              <a:rPr lang="en-US" altLang="zh-CN" sz="2800" b="1">
                <a:latin typeface="宋体" panose="02010600030101010101" pitchFamily="2" charset="-122"/>
              </a:rPr>
              <a:t>——</a:t>
            </a:r>
            <a:r>
              <a:rPr lang="zh-CN" altLang="en-US" sz="2800" b="1">
                <a:latin typeface="宋体" panose="02010600030101010101" pitchFamily="2" charset="-122"/>
              </a:rPr>
              <a:t>袁刚</a:t>
            </a:r>
            <a:r>
              <a:rPr lang="en-US" altLang="zh-CN" sz="2800" b="1">
                <a:latin typeface="宋体" panose="02010600030101010101" pitchFamily="2" charset="-122"/>
              </a:rPr>
              <a:t>《</a:t>
            </a:r>
            <a:r>
              <a:rPr lang="zh-CN" altLang="en-US" sz="2800" b="1">
                <a:latin typeface="宋体" panose="02010600030101010101" pitchFamily="2" charset="-122"/>
              </a:rPr>
              <a:t>暴君隋炀帝评价的论辨</a:t>
            </a:r>
            <a:r>
              <a:rPr lang="en-US" altLang="zh-CN" sz="2800" b="1">
                <a:latin typeface="宋体" panose="02010600030101010101" pitchFamily="2" charset="-122"/>
              </a:rPr>
              <a:t>——</a:t>
            </a:r>
            <a:r>
              <a:rPr lang="zh-CN" altLang="en-US" sz="2800" b="1">
                <a:latin typeface="宋体" panose="02010600030101010101" pitchFamily="2" charset="-122"/>
              </a:rPr>
              <a:t>关于暴君之暴的政治分析</a:t>
            </a:r>
            <a:r>
              <a:rPr lang="en-US" altLang="zh-CN" sz="2800" b="1">
                <a:latin typeface="宋体" panose="02010600030101010101" pitchFamily="2" charset="-122"/>
              </a:rPr>
              <a:t>》</a:t>
            </a:r>
          </a:p>
          <a:p>
            <a:pPr eaLnBrk="1" hangingPunct="1"/>
            <a:r>
              <a:rPr lang="zh-CN" altLang="en-US" sz="2800" b="1">
                <a:latin typeface="楷体" panose="02010609060101010101" pitchFamily="49" charset="-122"/>
                <a:ea typeface="楷体" panose="02010609060101010101" pitchFamily="49" charset="-122"/>
              </a:rPr>
              <a:t>材料二 唐太宗毫不含糊地说：“为君之道，必须先存百姓，若损百姓以奉其身，犹割股以啖腹，腹饱而身毙。”</a:t>
            </a:r>
            <a:r>
              <a:rPr lang="zh-CN" altLang="en-US" sz="2800" b="1">
                <a:latin typeface="宋体" panose="02010600030101010101" pitchFamily="2" charset="-122"/>
              </a:rPr>
              <a:t>                                                              </a:t>
            </a:r>
            <a:r>
              <a:rPr lang="en-US" altLang="zh-CN" sz="2800" b="1">
                <a:latin typeface="宋体" panose="02010600030101010101" pitchFamily="2" charset="-122"/>
              </a:rPr>
              <a:t>——</a:t>
            </a:r>
            <a:r>
              <a:rPr lang="zh-CN" altLang="en-US" sz="2800" b="1">
                <a:latin typeface="宋体" panose="02010600030101010101" pitchFamily="2" charset="-122"/>
              </a:rPr>
              <a:t>韩昇</a:t>
            </a:r>
            <a:r>
              <a:rPr lang="en-US" altLang="zh-CN" sz="2800" b="1">
                <a:latin typeface="宋体" panose="02010600030101010101" pitchFamily="2" charset="-122"/>
              </a:rPr>
              <a:t>《</a:t>
            </a:r>
            <a:r>
              <a:rPr lang="zh-CN" altLang="en-US" sz="2800" b="1">
                <a:latin typeface="宋体" panose="02010600030101010101" pitchFamily="2" charset="-122"/>
              </a:rPr>
              <a:t>盛世是这样治理的</a:t>
            </a:r>
            <a:r>
              <a:rPr lang="en-US" altLang="zh-CN" sz="2800" b="1">
                <a:latin typeface="宋体" panose="02010600030101010101" pitchFamily="2" charset="-122"/>
              </a:rPr>
              <a:t>》</a:t>
            </a:r>
          </a:p>
        </p:txBody>
      </p:sp>
      <p:sp>
        <p:nvSpPr>
          <p:cNvPr id="6" name="矩形 5">
            <a:extLst>
              <a:ext uri="{FF2B5EF4-FFF2-40B4-BE49-F238E27FC236}">
                <a16:creationId xmlns:a16="http://schemas.microsoft.com/office/drawing/2014/main" id="{F69BA91B-565A-4D59-9364-C31C3EF2075D}"/>
              </a:ext>
            </a:extLst>
          </p:cNvPr>
          <p:cNvSpPr/>
          <p:nvPr/>
        </p:nvSpPr>
        <p:spPr>
          <a:xfrm>
            <a:off x="2044706" y="5517232"/>
            <a:ext cx="5054589" cy="923330"/>
          </a:xfrm>
          <a:prstGeom prst="rect">
            <a:avLst/>
          </a:prstGeom>
          <a:noFill/>
        </p:spPr>
        <p:txBody>
          <a:bodyPr wrap="none">
            <a:spAutoFit/>
          </a:bodyPr>
          <a:lstStyle/>
          <a:p>
            <a:pPr algn="ctr" eaLnBrk="1" hangingPunct="1">
              <a:defRPr/>
            </a:pPr>
            <a:r>
              <a:rPr lang="zh-CN" altLang="en-US" sz="5400" b="1" dirty="0">
                <a:ln w="12700">
                  <a:solidFill>
                    <a:schemeClr val="accent1"/>
                  </a:solidFill>
                  <a:prstDash val="solid"/>
                </a:ln>
                <a:solidFill>
                  <a:srgbClr val="FF0000"/>
                </a:solidFill>
                <a:effectLst>
                  <a:outerShdw dist="38100" dir="2640000" algn="bl" rotWithShape="0">
                    <a:schemeClr val="accent1"/>
                  </a:outerShdw>
                </a:effectLst>
              </a:rPr>
              <a:t>得民心者得天下</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0242" name="组合 1">
            <a:extLst>
              <a:ext uri="{FF2B5EF4-FFF2-40B4-BE49-F238E27FC236}">
                <a16:creationId xmlns:a16="http://schemas.microsoft.com/office/drawing/2014/main" id="{C0A8F9BA-9FE8-40BE-A676-3A28979ACAEC}"/>
              </a:ext>
            </a:extLst>
          </p:cNvPr>
          <p:cNvGrpSpPr>
            <a:grpSpLocks/>
          </p:cNvGrpSpPr>
          <p:nvPr/>
        </p:nvGrpSpPr>
        <p:grpSpPr bwMode="auto">
          <a:xfrm>
            <a:off x="6350" y="15875"/>
            <a:ext cx="1295400" cy="444500"/>
            <a:chOff x="6524" y="16049"/>
            <a:chExt cx="1295400" cy="444500"/>
          </a:xfrm>
        </p:grpSpPr>
        <p:sp>
          <p:nvSpPr>
            <p:cNvPr id="10244" name="文本框 4103">
              <a:extLst>
                <a:ext uri="{FF2B5EF4-FFF2-40B4-BE49-F238E27FC236}">
                  <a16:creationId xmlns:a16="http://schemas.microsoft.com/office/drawing/2014/main" id="{6398B39E-782D-49B0-A7E7-616CA23F75AD}"/>
                </a:ext>
              </a:extLst>
            </p:cNvPr>
            <p:cNvSpPr txBox="1">
              <a:spLocks noChangeArrowheads="1"/>
            </p:cNvSpPr>
            <p:nvPr/>
          </p:nvSpPr>
          <p:spPr bwMode="auto">
            <a:xfrm>
              <a:off x="6524" y="16049"/>
              <a:ext cx="1295400" cy="4026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2000" b="1">
                  <a:solidFill>
                    <a:srgbClr val="2E6CB8"/>
                  </a:solidFill>
                  <a:latin typeface="华文行楷" panose="02010800040101010101" pitchFamily="2" charset="-122"/>
                  <a:ea typeface="华文行楷" panose="02010800040101010101" pitchFamily="2" charset="-122"/>
                </a:rPr>
                <a:t>学习目标</a:t>
              </a:r>
              <a:endParaRPr lang="zh-CN" altLang="zh-CN" sz="2000" b="1">
                <a:solidFill>
                  <a:srgbClr val="2E6CB8"/>
                </a:solidFill>
                <a:latin typeface="华文行楷" panose="02010800040101010101" pitchFamily="2" charset="-122"/>
                <a:ea typeface="华文行楷" panose="02010800040101010101" pitchFamily="2" charset="-122"/>
              </a:endParaRPr>
            </a:p>
          </p:txBody>
        </p:sp>
        <p:pic>
          <p:nvPicPr>
            <p:cNvPr id="10245" name="Picture 3" descr="C:\Users\Administrator\Desktop\Redocn_2013102516062741.jpg">
              <a:extLst>
                <a:ext uri="{FF2B5EF4-FFF2-40B4-BE49-F238E27FC236}">
                  <a16:creationId xmlns:a16="http://schemas.microsoft.com/office/drawing/2014/main" id="{4D401778-35C9-48C1-AC7D-E791D171AB35}"/>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72501" t="2817" r="10249" b="94366"/>
            <a:stretch>
              <a:fillRect/>
            </a:stretch>
          </p:blipFill>
          <p:spPr bwMode="auto">
            <a:xfrm>
              <a:off x="58912" y="320849"/>
              <a:ext cx="1095375" cy="13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5" name="Text Box 5">
            <a:extLst>
              <a:ext uri="{FF2B5EF4-FFF2-40B4-BE49-F238E27FC236}">
                <a16:creationId xmlns:a16="http://schemas.microsoft.com/office/drawing/2014/main" id="{00CBFE8C-F06C-4709-951E-5C4C40BA42C5}"/>
              </a:ext>
            </a:extLst>
          </p:cNvPr>
          <p:cNvSpPr txBox="1">
            <a:spLocks noChangeArrowheads="1"/>
          </p:cNvSpPr>
          <p:nvPr/>
        </p:nvSpPr>
        <p:spPr bwMode="auto">
          <a:xfrm>
            <a:off x="250825" y="1506538"/>
            <a:ext cx="8642350" cy="384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46800" rIns="90000" bIns="46800">
            <a:spAutoFit/>
          </a:bodyPr>
          <a:lstStyle>
            <a:lvl1pPr marL="457200" indent="-457200">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30000"/>
              </a:lnSpc>
            </a:pPr>
            <a:r>
              <a:rPr lang="en-US" altLang="zh-CN" sz="3200" b="1">
                <a:latin typeface="黑体" panose="02010609060101010101" pitchFamily="49" charset="-122"/>
                <a:ea typeface="黑体" panose="02010609060101010101" pitchFamily="49" charset="-122"/>
                <a:sym typeface="宋体" panose="02010600030101010101" pitchFamily="2" charset="-122"/>
              </a:rPr>
              <a:t>1.</a:t>
            </a:r>
            <a:r>
              <a:rPr lang="zh-CN" altLang="en-US" sz="3200" b="1">
                <a:latin typeface="黑体" panose="02010609060101010101" pitchFamily="49" charset="-122"/>
                <a:ea typeface="黑体" panose="02010609060101010101" pitchFamily="49" charset="-122"/>
                <a:sym typeface="宋体" panose="02010600030101010101" pitchFamily="2" charset="-122"/>
              </a:rPr>
              <a:t>知道隋朝的建立及统一概况、隋初经济繁荣的表现；</a:t>
            </a:r>
            <a:endParaRPr lang="en-US" altLang="zh-CN" sz="3200" b="1">
              <a:latin typeface="黑体" panose="02010609060101010101" pitchFamily="49" charset="-122"/>
              <a:ea typeface="黑体" panose="02010609060101010101" pitchFamily="49" charset="-122"/>
              <a:sym typeface="宋体" panose="02010600030101010101" pitchFamily="2" charset="-122"/>
            </a:endParaRPr>
          </a:p>
          <a:p>
            <a:pPr eaLnBrk="1" hangingPunct="1">
              <a:lnSpc>
                <a:spcPct val="130000"/>
              </a:lnSpc>
            </a:pPr>
            <a:r>
              <a:rPr lang="en-US" altLang="zh-CN" sz="3200" b="1">
                <a:latin typeface="黑体" panose="02010609060101010101" pitchFamily="49" charset="-122"/>
                <a:ea typeface="黑体" panose="02010609060101010101" pitchFamily="49" charset="-122"/>
                <a:sym typeface="宋体" panose="02010600030101010101" pitchFamily="2" charset="-122"/>
              </a:rPr>
              <a:t>2.</a:t>
            </a:r>
            <a:r>
              <a:rPr lang="zh-CN" altLang="en-US" sz="3200" b="1">
                <a:latin typeface="黑体" panose="02010609060101010101" pitchFamily="49" charset="-122"/>
                <a:ea typeface="黑体" panose="02010609060101010101" pitchFamily="49" charset="-122"/>
                <a:sym typeface="宋体" panose="02010600030101010101" pitchFamily="2" charset="-122"/>
              </a:rPr>
              <a:t>了解大运河的开通和科举制的创建；知道隋朝灭亡的原因；</a:t>
            </a:r>
            <a:endParaRPr lang="en-US" altLang="zh-CN" sz="3200" b="1">
              <a:latin typeface="黑体" panose="02010609060101010101" pitchFamily="49" charset="-122"/>
              <a:ea typeface="黑体" panose="02010609060101010101" pitchFamily="49" charset="-122"/>
              <a:sym typeface="宋体" panose="02010600030101010101" pitchFamily="2" charset="-122"/>
            </a:endParaRPr>
          </a:p>
          <a:p>
            <a:pPr eaLnBrk="1" hangingPunct="1">
              <a:lnSpc>
                <a:spcPct val="130000"/>
              </a:lnSpc>
            </a:pPr>
            <a:r>
              <a:rPr lang="en-US" altLang="zh-CN" sz="3200" b="1">
                <a:latin typeface="黑体" panose="02010609060101010101" pitchFamily="49" charset="-122"/>
                <a:ea typeface="黑体" panose="02010609060101010101" pitchFamily="49" charset="-122"/>
                <a:sym typeface="宋体" panose="02010600030101010101" pitchFamily="2" charset="-122"/>
              </a:rPr>
              <a:t>2.</a:t>
            </a:r>
            <a:r>
              <a:rPr lang="zh-CN" altLang="en-US" sz="3200" b="1">
                <a:latin typeface="黑体" panose="02010609060101010101" pitchFamily="49" charset="-122"/>
                <a:ea typeface="黑体" panose="02010609060101010101" pitchFamily="49" charset="-122"/>
                <a:sym typeface="宋体" panose="02010600030101010101" pitchFamily="2" charset="-122"/>
              </a:rPr>
              <a:t>理解隋朝实现统一、开通大运河的条件以及科举制的历史影响。</a:t>
            </a:r>
            <a:endParaRPr lang="zh-CN" altLang="en-US" sz="3200" b="1">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p:cTn id="7" dur="1000" fill="hold"/>
                                        <p:tgtEl>
                                          <p:spTgt spid="5">
                                            <p:txEl>
                                              <p:pRg st="0" end="0"/>
                                            </p:txEl>
                                          </p:spTgt>
                                        </p:tgtEl>
                                        <p:attrNameLst>
                                          <p:attrName>ppt_w</p:attrName>
                                        </p:attrNameLst>
                                      </p:cBhvr>
                                      <p:tavLst>
                                        <p:tav tm="0">
                                          <p:val>
                                            <p:strVal val="#ppt_w*0.70"/>
                                          </p:val>
                                        </p:tav>
                                        <p:tav tm="100000">
                                          <p:val>
                                            <p:strVal val="#ppt_w"/>
                                          </p:val>
                                        </p:tav>
                                      </p:tavLst>
                                    </p:anim>
                                    <p:anim calcmode="lin" valueType="num">
                                      <p:cBhvr>
                                        <p:cTn id="8" dur="1000" fill="hold"/>
                                        <p:tgtEl>
                                          <p:spTgt spid="5">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5">
                                            <p:txEl>
                                              <p:pRg st="0" end="0"/>
                                            </p:txEl>
                                          </p:spTgt>
                                        </p:tgtEl>
                                      </p:cBhvr>
                                    </p:animEffect>
                                  </p:childTnLst>
                                </p:cTn>
                              </p:par>
                            </p:childTnLst>
                          </p:cTn>
                        </p:par>
                      </p:childTnLst>
                    </p:cTn>
                  </p:par>
                  <p:par>
                    <p:cTn id="10" fill="hold" nodeType="clickPar">
                      <p:stCondLst>
                        <p:cond delay="indefinite"/>
                      </p:stCondLst>
                      <p:childTnLst>
                        <p:par>
                          <p:cTn id="11" fill="hold" nodeType="withGroup">
                            <p:stCondLst>
                              <p:cond delay="0"/>
                            </p:stCondLst>
                            <p:childTnLst>
                              <p:par>
                                <p:cTn id="12" presetID="55" presetClass="entr" presetSubtype="0" fill="hold" grpId="0" nodeType="clickEffect">
                                  <p:stCondLst>
                                    <p:cond delay="0"/>
                                  </p:stCondLst>
                                  <p:childTnLst>
                                    <p:set>
                                      <p:cBhvr>
                                        <p:cTn id="13" dur="1" fill="hold">
                                          <p:stCondLst>
                                            <p:cond delay="0"/>
                                          </p:stCondLst>
                                        </p:cTn>
                                        <p:tgtEl>
                                          <p:spTgt spid="5">
                                            <p:txEl>
                                              <p:pRg st="1" end="1"/>
                                            </p:txEl>
                                          </p:spTgt>
                                        </p:tgtEl>
                                        <p:attrNameLst>
                                          <p:attrName>style.visibility</p:attrName>
                                        </p:attrNameLst>
                                      </p:cBhvr>
                                      <p:to>
                                        <p:strVal val="visible"/>
                                      </p:to>
                                    </p:set>
                                    <p:anim calcmode="lin" valueType="num">
                                      <p:cBhvr>
                                        <p:cTn id="14" dur="1000" fill="hold"/>
                                        <p:tgtEl>
                                          <p:spTgt spid="5">
                                            <p:txEl>
                                              <p:pRg st="1" end="1"/>
                                            </p:txEl>
                                          </p:spTgt>
                                        </p:tgtEl>
                                        <p:attrNameLst>
                                          <p:attrName>ppt_w</p:attrName>
                                        </p:attrNameLst>
                                      </p:cBhvr>
                                      <p:tavLst>
                                        <p:tav tm="0">
                                          <p:val>
                                            <p:strVal val="#ppt_w*0.70"/>
                                          </p:val>
                                        </p:tav>
                                        <p:tav tm="100000">
                                          <p:val>
                                            <p:strVal val="#ppt_w"/>
                                          </p:val>
                                        </p:tav>
                                      </p:tavLst>
                                    </p:anim>
                                    <p:anim calcmode="lin" valueType="num">
                                      <p:cBhvr>
                                        <p:cTn id="15" dur="1000" fill="hold"/>
                                        <p:tgtEl>
                                          <p:spTgt spid="5">
                                            <p:txEl>
                                              <p:pRg st="1" end="1"/>
                                            </p:txEl>
                                          </p:spTgt>
                                        </p:tgtEl>
                                        <p:attrNameLst>
                                          <p:attrName>ppt_h</p:attrName>
                                        </p:attrNameLst>
                                      </p:cBhvr>
                                      <p:tavLst>
                                        <p:tav tm="0">
                                          <p:val>
                                            <p:strVal val="#ppt_h"/>
                                          </p:val>
                                        </p:tav>
                                        <p:tav tm="100000">
                                          <p:val>
                                            <p:strVal val="#ppt_h"/>
                                          </p:val>
                                        </p:tav>
                                      </p:tavLst>
                                    </p:anim>
                                    <p:animEffect transition="in" filter="fade">
                                      <p:cBhvr>
                                        <p:cTn id="16" dur="1000"/>
                                        <p:tgtEl>
                                          <p:spTgt spid="5">
                                            <p:txEl>
                                              <p:pRg st="1" end="1"/>
                                            </p:txEl>
                                          </p:spTgt>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55" presetClass="entr" presetSubtype="0" fill="hold" grpId="0" nodeType="click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anim calcmode="lin" valueType="num">
                                      <p:cBhvr>
                                        <p:cTn id="21" dur="1000" fill="hold"/>
                                        <p:tgtEl>
                                          <p:spTgt spid="5">
                                            <p:txEl>
                                              <p:pRg st="2" end="2"/>
                                            </p:txEl>
                                          </p:spTgt>
                                        </p:tgtEl>
                                        <p:attrNameLst>
                                          <p:attrName>ppt_w</p:attrName>
                                        </p:attrNameLst>
                                      </p:cBhvr>
                                      <p:tavLst>
                                        <p:tav tm="0">
                                          <p:val>
                                            <p:strVal val="#ppt_w*0.70"/>
                                          </p:val>
                                        </p:tav>
                                        <p:tav tm="100000">
                                          <p:val>
                                            <p:strVal val="#ppt_w"/>
                                          </p:val>
                                        </p:tav>
                                      </p:tavLst>
                                    </p:anim>
                                    <p:anim calcmode="lin" valueType="num">
                                      <p:cBhvr>
                                        <p:cTn id="22" dur="1000" fill="hold"/>
                                        <p:tgtEl>
                                          <p:spTgt spid="5">
                                            <p:txEl>
                                              <p:pRg st="2" end="2"/>
                                            </p:txEl>
                                          </p:spTgt>
                                        </p:tgtEl>
                                        <p:attrNameLst>
                                          <p:attrName>ppt_h</p:attrName>
                                        </p:attrNameLst>
                                      </p:cBhvr>
                                      <p:tavLst>
                                        <p:tav tm="0">
                                          <p:val>
                                            <p:strVal val="#ppt_h"/>
                                          </p:val>
                                        </p:tav>
                                        <p:tav tm="100000">
                                          <p:val>
                                            <p:strVal val="#ppt_h"/>
                                          </p:val>
                                        </p:tav>
                                      </p:tavLst>
                                    </p:anim>
                                    <p:animEffect transition="in" filter="fade">
                                      <p:cBhvr>
                                        <p:cTn id="23" dur="10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E15BB0F9-AD76-4676-94CE-F8C58E150BF2}"/>
              </a:ext>
            </a:extLst>
          </p:cNvPr>
          <p:cNvSpPr>
            <a:spLocks noChangeArrowheads="1"/>
          </p:cNvSpPr>
          <p:nvPr/>
        </p:nvSpPr>
        <p:spPr bwMode="auto">
          <a:xfrm>
            <a:off x="1916113" y="3021013"/>
            <a:ext cx="55149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noProof="1">
                <a:solidFill>
                  <a:srgbClr val="000000"/>
                </a:solidFill>
                <a:latin typeface="宋体" panose="02010600030101010101" pitchFamily="2" charset="-122"/>
              </a:rPr>
              <a:t>二世而亡：秦持续</a:t>
            </a:r>
            <a:r>
              <a:rPr lang="zh-CN" altLang="zh-CN" sz="2400" b="1" noProof="1">
                <a:solidFill>
                  <a:srgbClr val="000000"/>
                </a:solidFill>
                <a:latin typeface="宋体" panose="02010600030101010101" pitchFamily="2" charset="-122"/>
              </a:rPr>
              <a:t>17</a:t>
            </a:r>
            <a:r>
              <a:rPr lang="zh-CN" altLang="en-US" sz="2400" b="1" noProof="1">
                <a:solidFill>
                  <a:srgbClr val="000000"/>
                </a:solidFill>
                <a:latin typeface="宋体" panose="02010600030101010101" pitchFamily="2" charset="-122"/>
              </a:rPr>
              <a:t>年，隋持续了</a:t>
            </a:r>
            <a:r>
              <a:rPr lang="zh-CN" altLang="zh-CN" sz="2400" b="1" noProof="1">
                <a:solidFill>
                  <a:srgbClr val="000000"/>
                </a:solidFill>
                <a:latin typeface="宋体" panose="02010600030101010101" pitchFamily="2" charset="-122"/>
              </a:rPr>
              <a:t>37</a:t>
            </a:r>
            <a:r>
              <a:rPr lang="zh-CN" altLang="en-US" sz="2400" b="1" noProof="1">
                <a:solidFill>
                  <a:srgbClr val="000000"/>
                </a:solidFill>
                <a:latin typeface="宋体" panose="02010600030101010101" pitchFamily="2" charset="-122"/>
              </a:rPr>
              <a:t>年</a:t>
            </a:r>
            <a:endParaRPr lang="zh-CN" altLang="en-US" sz="2400">
              <a:latin typeface="宋体" panose="02010600030101010101" pitchFamily="2" charset="-122"/>
            </a:endParaRPr>
          </a:p>
        </p:txBody>
      </p:sp>
      <p:sp>
        <p:nvSpPr>
          <p:cNvPr id="9" name="矩形 8">
            <a:extLst>
              <a:ext uri="{FF2B5EF4-FFF2-40B4-BE49-F238E27FC236}">
                <a16:creationId xmlns:a16="http://schemas.microsoft.com/office/drawing/2014/main" id="{6D9C5C68-7B2C-4582-8089-9D0298E88A9C}"/>
              </a:ext>
            </a:extLst>
          </p:cNvPr>
          <p:cNvSpPr>
            <a:spLocks noChangeArrowheads="1"/>
          </p:cNvSpPr>
          <p:nvPr/>
        </p:nvSpPr>
        <p:spPr bwMode="auto">
          <a:xfrm>
            <a:off x="3851275" y="3806825"/>
            <a:ext cx="2970213"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noProof="1">
                <a:solidFill>
                  <a:srgbClr val="000000"/>
                </a:solidFill>
                <a:latin typeface="宋体" panose="02010600030101010101" pitchFamily="2" charset="-122"/>
              </a:rPr>
              <a:t>秦建长城，隋建运河</a:t>
            </a:r>
            <a:endParaRPr lang="zh-CN" altLang="en-US" sz="2400">
              <a:latin typeface="宋体" panose="02010600030101010101" pitchFamily="2" charset="-122"/>
            </a:endParaRPr>
          </a:p>
        </p:txBody>
      </p:sp>
      <p:sp>
        <p:nvSpPr>
          <p:cNvPr id="11" name="矩形 10">
            <a:extLst>
              <a:ext uri="{FF2B5EF4-FFF2-40B4-BE49-F238E27FC236}">
                <a16:creationId xmlns:a16="http://schemas.microsoft.com/office/drawing/2014/main" id="{4D6245A9-5B7F-4A5F-899F-63566BFE0272}"/>
              </a:ext>
            </a:extLst>
          </p:cNvPr>
          <p:cNvSpPr>
            <a:spLocks noChangeArrowheads="1"/>
          </p:cNvSpPr>
          <p:nvPr/>
        </p:nvSpPr>
        <p:spPr bwMode="auto">
          <a:xfrm>
            <a:off x="5221288" y="4379913"/>
            <a:ext cx="3671887" cy="157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noProof="1">
                <a:solidFill>
                  <a:srgbClr val="000000"/>
                </a:solidFill>
                <a:latin typeface="宋体" panose="02010600030101010101" pitchFamily="2" charset="-122"/>
              </a:rPr>
              <a:t>秦首创中央集权制度被后代沿用。 </a:t>
            </a:r>
          </a:p>
          <a:p>
            <a:pPr eaLnBrk="1" hangingPunct="1"/>
            <a:r>
              <a:rPr lang="zh-CN" altLang="en-US" sz="2400" b="1" noProof="1">
                <a:solidFill>
                  <a:srgbClr val="000000"/>
                </a:solidFill>
                <a:latin typeface="宋体" panose="02010600030101010101" pitchFamily="2" charset="-122"/>
              </a:rPr>
              <a:t>隋的三省六部制、科举制被后代沿用。</a:t>
            </a:r>
          </a:p>
        </p:txBody>
      </p:sp>
      <p:sp>
        <p:nvSpPr>
          <p:cNvPr id="13" name="矩形 12">
            <a:extLst>
              <a:ext uri="{FF2B5EF4-FFF2-40B4-BE49-F238E27FC236}">
                <a16:creationId xmlns:a16="http://schemas.microsoft.com/office/drawing/2014/main" id="{84B9E1EC-BD62-4E61-8E75-B53DB3A50F18}"/>
              </a:ext>
            </a:extLst>
          </p:cNvPr>
          <p:cNvSpPr>
            <a:spLocks noChangeArrowheads="1"/>
          </p:cNvSpPr>
          <p:nvPr/>
        </p:nvSpPr>
        <p:spPr bwMode="auto">
          <a:xfrm>
            <a:off x="2244725" y="5349875"/>
            <a:ext cx="20415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noProof="1">
                <a:solidFill>
                  <a:srgbClr val="000000"/>
                </a:solidFill>
                <a:latin typeface="宋体" panose="02010600030101010101" pitchFamily="2" charset="-122"/>
              </a:rPr>
              <a:t>皆因暴政而亡</a:t>
            </a:r>
            <a:endParaRPr lang="zh-CN" altLang="en-US" sz="2400">
              <a:latin typeface="宋体" panose="02010600030101010101" pitchFamily="2" charset="-122"/>
            </a:endParaRPr>
          </a:p>
        </p:txBody>
      </p:sp>
      <p:grpSp>
        <p:nvGrpSpPr>
          <p:cNvPr id="18" name="组合 17">
            <a:extLst>
              <a:ext uri="{FF2B5EF4-FFF2-40B4-BE49-F238E27FC236}">
                <a16:creationId xmlns:a16="http://schemas.microsoft.com/office/drawing/2014/main" id="{746630A8-25F6-4FFB-B3D0-67DD7D3FCFD3}"/>
              </a:ext>
            </a:extLst>
          </p:cNvPr>
          <p:cNvGrpSpPr>
            <a:grpSpLocks/>
          </p:cNvGrpSpPr>
          <p:nvPr/>
        </p:nvGrpSpPr>
        <p:grpSpPr bwMode="auto">
          <a:xfrm>
            <a:off x="198438" y="2236788"/>
            <a:ext cx="5233987" cy="3605212"/>
            <a:chOff x="197853" y="2290883"/>
            <a:chExt cx="5234125" cy="3605553"/>
          </a:xfrm>
        </p:grpSpPr>
        <p:sp>
          <p:nvSpPr>
            <p:cNvPr id="41993" name="文本占位符 49154">
              <a:extLst>
                <a:ext uri="{FF2B5EF4-FFF2-40B4-BE49-F238E27FC236}">
                  <a16:creationId xmlns:a16="http://schemas.microsoft.com/office/drawing/2014/main" id="{6CBE4A36-8E31-496F-8F15-D1DC14CFD280}"/>
                </a:ext>
              </a:extLst>
            </p:cNvPr>
            <p:cNvSpPr txBox="1">
              <a:spLocks/>
            </p:cNvSpPr>
            <p:nvPr/>
          </p:nvSpPr>
          <p:spPr bwMode="auto">
            <a:xfrm>
              <a:off x="197853" y="2290883"/>
              <a:ext cx="1625441" cy="471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80000"/>
                </a:lnSpc>
                <a:spcBef>
                  <a:spcPts val="75"/>
                </a:spcBef>
              </a:pPr>
              <a:r>
                <a:rPr lang="zh-CN" altLang="en-US" sz="2800" b="1" noProof="1">
                  <a:solidFill>
                    <a:srgbClr val="FF0000"/>
                  </a:solidFill>
                  <a:latin typeface="黑体" panose="02010609060101010101" pitchFamily="49" charset="-122"/>
                  <a:ea typeface="黑体" panose="02010609060101010101" pitchFamily="49" charset="-122"/>
                </a:rPr>
                <a:t>相同点：</a:t>
              </a:r>
            </a:p>
            <a:p>
              <a:pPr eaLnBrk="1" hangingPunct="1">
                <a:lnSpc>
                  <a:spcPct val="80000"/>
                </a:lnSpc>
                <a:spcBef>
                  <a:spcPts val="75"/>
                </a:spcBef>
                <a:buFont typeface="Arial" panose="020B0604020202020204" pitchFamily="34" charset="0"/>
                <a:buNone/>
              </a:pPr>
              <a:br>
                <a:rPr lang="zh-CN" altLang="en-US" sz="2800" b="1">
                  <a:solidFill>
                    <a:srgbClr val="000000"/>
                  </a:solidFill>
                  <a:latin typeface="黑体" panose="02010609060101010101" pitchFamily="49" charset="-122"/>
                  <a:ea typeface="黑体" panose="02010609060101010101" pitchFamily="49" charset="-122"/>
                </a:rPr>
              </a:br>
              <a:endParaRPr lang="zh-CN" altLang="en-US" sz="2800" b="1" noProof="1">
                <a:solidFill>
                  <a:srgbClr val="000000"/>
                </a:solidFill>
                <a:latin typeface="黑体" panose="02010609060101010101" pitchFamily="49" charset="-122"/>
                <a:ea typeface="黑体" panose="02010609060101010101" pitchFamily="49" charset="-122"/>
              </a:endParaRPr>
            </a:p>
            <a:p>
              <a:pPr eaLnBrk="1" hangingPunct="1">
                <a:lnSpc>
                  <a:spcPct val="80000"/>
                </a:lnSpc>
                <a:spcBef>
                  <a:spcPts val="75"/>
                </a:spcBef>
              </a:pPr>
              <a:endParaRPr lang="zh-CN" altLang="en-US" sz="2800" b="1" noProof="1">
                <a:solidFill>
                  <a:srgbClr val="000000"/>
                </a:solidFill>
                <a:latin typeface="黑体" panose="02010609060101010101" pitchFamily="49" charset="-122"/>
                <a:ea typeface="黑体" panose="02010609060101010101" pitchFamily="49" charset="-122"/>
              </a:endParaRPr>
            </a:p>
            <a:p>
              <a:pPr eaLnBrk="1" hangingPunct="1">
                <a:lnSpc>
                  <a:spcPct val="80000"/>
                </a:lnSpc>
                <a:spcBef>
                  <a:spcPts val="75"/>
                </a:spcBef>
              </a:pPr>
              <a:endParaRPr lang="zh-CN" altLang="zh-CN" sz="2800" b="1" noProof="1">
                <a:solidFill>
                  <a:srgbClr val="000000"/>
                </a:solidFill>
                <a:latin typeface="黑体" panose="02010609060101010101" pitchFamily="49" charset="-122"/>
                <a:ea typeface="黑体" panose="02010609060101010101" pitchFamily="49" charset="-122"/>
              </a:endParaRPr>
            </a:p>
            <a:p>
              <a:pPr eaLnBrk="1" hangingPunct="1">
                <a:lnSpc>
                  <a:spcPct val="80000"/>
                </a:lnSpc>
                <a:spcBef>
                  <a:spcPts val="75"/>
                </a:spcBef>
              </a:pPr>
              <a:endParaRPr lang="zh-CN" altLang="zh-CN" sz="2800" b="1" noProof="1">
                <a:solidFill>
                  <a:srgbClr val="000000"/>
                </a:solidFill>
                <a:latin typeface="黑体" panose="02010609060101010101" pitchFamily="49" charset="-122"/>
                <a:ea typeface="黑体" panose="02010609060101010101" pitchFamily="49" charset="-122"/>
              </a:endParaRPr>
            </a:p>
            <a:p>
              <a:pPr eaLnBrk="1" hangingPunct="1">
                <a:lnSpc>
                  <a:spcPct val="80000"/>
                </a:lnSpc>
                <a:spcBef>
                  <a:spcPts val="75"/>
                </a:spcBef>
              </a:pPr>
              <a:endParaRPr lang="zh-CN" altLang="en-US" sz="2800" b="1" noProof="1">
                <a:solidFill>
                  <a:srgbClr val="000000"/>
                </a:solidFill>
                <a:latin typeface="黑体" panose="02010609060101010101" pitchFamily="49" charset="-122"/>
                <a:ea typeface="黑体" panose="02010609060101010101" pitchFamily="49" charset="-122"/>
              </a:endParaRPr>
            </a:p>
            <a:p>
              <a:pPr eaLnBrk="1" hangingPunct="1">
                <a:lnSpc>
                  <a:spcPct val="80000"/>
                </a:lnSpc>
                <a:spcBef>
                  <a:spcPts val="75"/>
                </a:spcBef>
              </a:pPr>
              <a:endParaRPr lang="zh-CN" altLang="en-US" sz="2800" b="1" noProof="1">
                <a:solidFill>
                  <a:srgbClr val="000000"/>
                </a:solidFill>
                <a:latin typeface="黑体" panose="02010609060101010101" pitchFamily="49" charset="-122"/>
                <a:ea typeface="黑体" panose="02010609060101010101" pitchFamily="49" charset="-122"/>
              </a:endParaRPr>
            </a:p>
            <a:p>
              <a:pPr eaLnBrk="1" hangingPunct="1">
                <a:lnSpc>
                  <a:spcPct val="80000"/>
                </a:lnSpc>
                <a:spcBef>
                  <a:spcPts val="75"/>
                </a:spcBef>
              </a:pPr>
              <a:r>
                <a:rPr lang="zh-CN" altLang="en-US" sz="2800" b="1" noProof="1">
                  <a:solidFill>
                    <a:srgbClr val="000000"/>
                  </a:solidFill>
                  <a:latin typeface="黑体" panose="02010609060101010101" pitchFamily="49" charset="-122"/>
                  <a:ea typeface="黑体" panose="02010609060101010101" pitchFamily="49" charset="-122"/>
                </a:rPr>
                <a:t> </a:t>
              </a:r>
            </a:p>
          </p:txBody>
        </p:sp>
        <p:sp>
          <p:nvSpPr>
            <p:cNvPr id="41994" name="矩形 7">
              <a:extLst>
                <a:ext uri="{FF2B5EF4-FFF2-40B4-BE49-F238E27FC236}">
                  <a16:creationId xmlns:a16="http://schemas.microsoft.com/office/drawing/2014/main" id="{F8BAF52F-3797-4258-9611-0BAB8290A9D4}"/>
                </a:ext>
              </a:extLst>
            </p:cNvPr>
            <p:cNvSpPr>
              <a:spLocks noChangeArrowheads="1"/>
            </p:cNvSpPr>
            <p:nvPr/>
          </p:nvSpPr>
          <p:spPr bwMode="auto">
            <a:xfrm>
              <a:off x="197853" y="3849214"/>
              <a:ext cx="379142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noProof="1">
                  <a:solidFill>
                    <a:srgbClr val="FF0000"/>
                  </a:solidFill>
                  <a:latin typeface="黑体" panose="02010609060101010101" pitchFamily="49" charset="-122"/>
                  <a:ea typeface="黑体" panose="02010609060101010101" pitchFamily="49" charset="-122"/>
                </a:rPr>
                <a:t>都修建了巨大的工程：</a:t>
              </a:r>
              <a:endParaRPr lang="zh-CN" altLang="en-US" sz="2800">
                <a:latin typeface="黑体" panose="02010609060101010101" pitchFamily="49" charset="-122"/>
                <a:ea typeface="黑体" panose="02010609060101010101" pitchFamily="49" charset="-122"/>
              </a:endParaRPr>
            </a:p>
          </p:txBody>
        </p:sp>
        <p:sp>
          <p:nvSpPr>
            <p:cNvPr id="41995" name="矩形 9">
              <a:extLst>
                <a:ext uri="{FF2B5EF4-FFF2-40B4-BE49-F238E27FC236}">
                  <a16:creationId xmlns:a16="http://schemas.microsoft.com/office/drawing/2014/main" id="{5644B22B-242C-4657-9853-6426575009CA}"/>
                </a:ext>
              </a:extLst>
            </p:cNvPr>
            <p:cNvSpPr>
              <a:spLocks noChangeArrowheads="1"/>
            </p:cNvSpPr>
            <p:nvPr/>
          </p:nvSpPr>
          <p:spPr bwMode="auto">
            <a:xfrm>
              <a:off x="197853" y="4654303"/>
              <a:ext cx="5234125" cy="437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285750" indent="-285750">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80000"/>
                </a:lnSpc>
                <a:spcBef>
                  <a:spcPts val="75"/>
                </a:spcBef>
              </a:pPr>
              <a:r>
                <a:rPr lang="zh-CN" altLang="en-US" sz="2800" b="1" noProof="1">
                  <a:solidFill>
                    <a:srgbClr val="FF0000"/>
                  </a:solidFill>
                  <a:latin typeface="黑体" panose="02010609060101010101" pitchFamily="49" charset="-122"/>
                  <a:ea typeface="黑体" panose="02010609060101010101" pitchFamily="49" charset="-122"/>
                </a:rPr>
                <a:t>建立的制度都对后世影响深远：</a:t>
              </a:r>
            </a:p>
          </p:txBody>
        </p:sp>
        <p:sp>
          <p:nvSpPr>
            <p:cNvPr id="41996" name="矩形 11">
              <a:extLst>
                <a:ext uri="{FF2B5EF4-FFF2-40B4-BE49-F238E27FC236}">
                  <a16:creationId xmlns:a16="http://schemas.microsoft.com/office/drawing/2014/main" id="{03B92E98-4B2B-4BE8-AF52-38AD806E8912}"/>
                </a:ext>
              </a:extLst>
            </p:cNvPr>
            <p:cNvSpPr>
              <a:spLocks noChangeArrowheads="1"/>
            </p:cNvSpPr>
            <p:nvPr/>
          </p:nvSpPr>
          <p:spPr bwMode="auto">
            <a:xfrm>
              <a:off x="197853" y="5373216"/>
              <a:ext cx="198804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noProof="1">
                  <a:solidFill>
                    <a:srgbClr val="FF0000"/>
                  </a:solidFill>
                  <a:latin typeface="黑体" panose="02010609060101010101" pitchFamily="49" charset="-122"/>
                  <a:ea typeface="黑体" panose="02010609060101010101" pitchFamily="49" charset="-122"/>
                </a:rPr>
                <a:t>灭亡原因：</a:t>
              </a:r>
              <a:endParaRPr lang="zh-CN" altLang="en-US" sz="2800">
                <a:latin typeface="黑体" panose="02010609060101010101" pitchFamily="49" charset="-122"/>
                <a:ea typeface="黑体" panose="02010609060101010101" pitchFamily="49" charset="-122"/>
              </a:endParaRPr>
            </a:p>
          </p:txBody>
        </p:sp>
        <p:sp>
          <p:nvSpPr>
            <p:cNvPr id="41997" name="矩形 13">
              <a:extLst>
                <a:ext uri="{FF2B5EF4-FFF2-40B4-BE49-F238E27FC236}">
                  <a16:creationId xmlns:a16="http://schemas.microsoft.com/office/drawing/2014/main" id="{145BBF5A-6440-4BA8-B970-8D1512D5B9B5}"/>
                </a:ext>
              </a:extLst>
            </p:cNvPr>
            <p:cNvSpPr>
              <a:spLocks noChangeArrowheads="1"/>
            </p:cNvSpPr>
            <p:nvPr/>
          </p:nvSpPr>
          <p:spPr bwMode="auto">
            <a:xfrm>
              <a:off x="197853" y="3044125"/>
              <a:ext cx="168812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noProof="1">
                  <a:solidFill>
                    <a:srgbClr val="FF0000"/>
                  </a:solidFill>
                  <a:latin typeface="黑体" panose="02010609060101010101" pitchFamily="49" charset="-122"/>
                  <a:ea typeface="黑体" panose="02010609060101010101" pitchFamily="49" charset="-122"/>
                </a:rPr>
                <a:t>都短命：</a:t>
              </a:r>
              <a:endParaRPr lang="zh-CN" altLang="en-US" sz="2800">
                <a:solidFill>
                  <a:srgbClr val="FF0000"/>
                </a:solidFill>
                <a:latin typeface="黑体" panose="02010609060101010101" pitchFamily="49" charset="-122"/>
                <a:ea typeface="黑体" panose="02010609060101010101" pitchFamily="49" charset="-122"/>
              </a:endParaRPr>
            </a:p>
          </p:txBody>
        </p:sp>
      </p:grpSp>
      <p:sp>
        <p:nvSpPr>
          <p:cNvPr id="6" name="矩形 5">
            <a:extLst>
              <a:ext uri="{FF2B5EF4-FFF2-40B4-BE49-F238E27FC236}">
                <a16:creationId xmlns:a16="http://schemas.microsoft.com/office/drawing/2014/main" id="{E012B2DC-04BC-4692-95EF-356F289C6D97}"/>
              </a:ext>
            </a:extLst>
          </p:cNvPr>
          <p:cNvSpPr>
            <a:spLocks noChangeArrowheads="1"/>
          </p:cNvSpPr>
          <p:nvPr/>
        </p:nvSpPr>
        <p:spPr bwMode="auto">
          <a:xfrm>
            <a:off x="3217863" y="1770063"/>
            <a:ext cx="27082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noProof="1">
                <a:solidFill>
                  <a:srgbClr val="FF0000"/>
                </a:solidFill>
                <a:latin typeface="黑体" panose="02010609060101010101" pitchFamily="49" charset="-122"/>
                <a:ea typeface="黑体" panose="02010609060101010101" pitchFamily="49" charset="-122"/>
              </a:rPr>
              <a:t>秦朝和隋朝对比</a:t>
            </a:r>
            <a:endParaRPr lang="zh-CN" altLang="en-US" sz="2800" b="1">
              <a:solidFill>
                <a:srgbClr val="FF0000"/>
              </a:solidFill>
              <a:latin typeface="黑体" panose="02010609060101010101" pitchFamily="49" charset="-122"/>
              <a:ea typeface="黑体" panose="02010609060101010101" pitchFamily="49" charset="-122"/>
            </a:endParaRPr>
          </a:p>
        </p:txBody>
      </p:sp>
      <p:sp>
        <p:nvSpPr>
          <p:cNvPr id="41992" name="矩形 15">
            <a:extLst>
              <a:ext uri="{FF2B5EF4-FFF2-40B4-BE49-F238E27FC236}">
                <a16:creationId xmlns:a16="http://schemas.microsoft.com/office/drawing/2014/main" id="{9A162F18-FF72-4761-B03F-D28B530D5E1C}"/>
              </a:ext>
            </a:extLst>
          </p:cNvPr>
          <p:cNvSpPr>
            <a:spLocks noChangeArrowheads="1"/>
          </p:cNvSpPr>
          <p:nvPr/>
        </p:nvSpPr>
        <p:spPr bwMode="auto">
          <a:xfrm>
            <a:off x="257175" y="638175"/>
            <a:ext cx="8636000" cy="95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latin typeface="楷体" panose="02010609060101010101" pitchFamily="49" charset="-122"/>
                <a:ea typeface="楷体" panose="02010609060101010101" pitchFamily="49" charset="-122"/>
              </a:rPr>
              <a:t>历史有着惊人的相似，在学完隋朝之后，我们会发现历史上有一个王朝</a:t>
            </a:r>
            <a:r>
              <a:rPr lang="en-US" altLang="zh-CN" sz="2800" b="1">
                <a:latin typeface="楷体" panose="02010609060101010101" pitchFamily="49" charset="-122"/>
                <a:ea typeface="楷体" panose="02010609060101010101" pitchFamily="49" charset="-122"/>
              </a:rPr>
              <a:t>—</a:t>
            </a:r>
            <a:r>
              <a:rPr lang="zh-CN" altLang="en-US" sz="2800" b="1">
                <a:latin typeface="楷体" panose="02010609060101010101" pitchFamily="49" charset="-122"/>
                <a:ea typeface="楷体" panose="02010609060101010101" pitchFamily="49" charset="-122"/>
              </a:rPr>
              <a:t>秦朝和隋朝有着惊人的相似。</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 calcmode="lin" valueType="num">
                                      <p:cBhvr>
                                        <p:cTn id="9" dur="1000" fill="hold"/>
                                        <p:tgtEl>
                                          <p:spTgt spid="6"/>
                                        </p:tgtEl>
                                        <p:attrNameLst>
                                          <p:attrName>style.rotation</p:attrName>
                                        </p:attrNameLst>
                                      </p:cBhvr>
                                      <p:tavLst>
                                        <p:tav tm="0">
                                          <p:val>
                                            <p:fltVal val="90"/>
                                          </p:val>
                                        </p:tav>
                                        <p:tav tm="100000">
                                          <p:val>
                                            <p:fltVal val="0"/>
                                          </p:val>
                                        </p:tav>
                                      </p:tavLst>
                                    </p:anim>
                                    <p:animEffect transition="in" filter="fade">
                                      <p:cBhvr>
                                        <p:cTn id="10" dur="1000"/>
                                        <p:tgtEl>
                                          <p:spTgt spid="6"/>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42"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1000"/>
                                        <p:tgtEl>
                                          <p:spTgt spid="18"/>
                                        </p:tgtEl>
                                      </p:cBhvr>
                                    </p:animEffect>
                                    <p:anim calcmode="lin" valueType="num">
                                      <p:cBhvr>
                                        <p:cTn id="16" dur="1000" fill="hold"/>
                                        <p:tgtEl>
                                          <p:spTgt spid="18"/>
                                        </p:tgtEl>
                                        <p:attrNameLst>
                                          <p:attrName>ppt_x</p:attrName>
                                        </p:attrNameLst>
                                      </p:cBhvr>
                                      <p:tavLst>
                                        <p:tav tm="0">
                                          <p:val>
                                            <p:strVal val="#ppt_x"/>
                                          </p:val>
                                        </p:tav>
                                        <p:tav tm="100000">
                                          <p:val>
                                            <p:strVal val="#ppt_x"/>
                                          </p:val>
                                        </p:tav>
                                      </p:tavLst>
                                    </p:anim>
                                    <p:anim calcmode="lin" valueType="num">
                                      <p:cBhvr>
                                        <p:cTn id="17"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barn(inVertical)">
                                      <p:cBhvr>
                                        <p:cTn id="22" dur="500"/>
                                        <p:tgtEl>
                                          <p:spTgt spid="7"/>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barn(inVertical)">
                                      <p:cBhvr>
                                        <p:cTn id="27" dur="500"/>
                                        <p:tgtEl>
                                          <p:spTgt spid="9"/>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barn(inVertical)">
                                      <p:cBhvr>
                                        <p:cTn id="32" dur="500"/>
                                        <p:tgtEl>
                                          <p:spTgt spid="11"/>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barn(inVertical)">
                                      <p:cBhvr>
                                        <p:cTn id="3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1" grpId="0"/>
      <p:bldP spid="13" grpId="0"/>
      <p:bldP spid="6" grpId="0"/>
    </p:bld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43010" name="组合 1">
            <a:extLst>
              <a:ext uri="{FF2B5EF4-FFF2-40B4-BE49-F238E27FC236}">
                <a16:creationId xmlns:a16="http://schemas.microsoft.com/office/drawing/2014/main" id="{29282963-6D63-458E-A6C9-423B3A34B899}"/>
              </a:ext>
            </a:extLst>
          </p:cNvPr>
          <p:cNvGrpSpPr>
            <a:grpSpLocks/>
          </p:cNvGrpSpPr>
          <p:nvPr/>
        </p:nvGrpSpPr>
        <p:grpSpPr bwMode="auto">
          <a:xfrm>
            <a:off x="6350" y="15875"/>
            <a:ext cx="1295400" cy="444500"/>
            <a:chOff x="6524" y="16049"/>
            <a:chExt cx="1295400" cy="444500"/>
          </a:xfrm>
        </p:grpSpPr>
        <p:sp>
          <p:nvSpPr>
            <p:cNvPr id="43012" name="文本框 4103">
              <a:extLst>
                <a:ext uri="{FF2B5EF4-FFF2-40B4-BE49-F238E27FC236}">
                  <a16:creationId xmlns:a16="http://schemas.microsoft.com/office/drawing/2014/main" id="{16D085B8-779D-4C90-9B15-FFB898CF4EDA}"/>
                </a:ext>
              </a:extLst>
            </p:cNvPr>
            <p:cNvSpPr txBox="1">
              <a:spLocks noChangeArrowheads="1"/>
            </p:cNvSpPr>
            <p:nvPr/>
          </p:nvSpPr>
          <p:spPr bwMode="auto">
            <a:xfrm>
              <a:off x="6524" y="16049"/>
              <a:ext cx="1295400" cy="4026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000" b="1">
                  <a:solidFill>
                    <a:srgbClr val="2E6CB8"/>
                  </a:solidFill>
                  <a:latin typeface="华文行楷" panose="02010800040101010101" pitchFamily="2" charset="-122"/>
                  <a:ea typeface="华文行楷" panose="02010800040101010101" pitchFamily="2" charset="-122"/>
                </a:rPr>
                <a:t>课堂小结</a:t>
              </a:r>
            </a:p>
          </p:txBody>
        </p:sp>
        <p:pic>
          <p:nvPicPr>
            <p:cNvPr id="43013" name="Picture 3" descr="C:\Users\Administrator\Desktop\Redocn_2013102516062741.jpg">
              <a:extLst>
                <a:ext uri="{FF2B5EF4-FFF2-40B4-BE49-F238E27FC236}">
                  <a16:creationId xmlns:a16="http://schemas.microsoft.com/office/drawing/2014/main" id="{0420B18D-15A7-4960-B051-93FCFA651E0C}"/>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72501" t="2817" r="10249" b="94366"/>
            <a:stretch>
              <a:fillRect/>
            </a:stretch>
          </p:blipFill>
          <p:spPr bwMode="auto">
            <a:xfrm>
              <a:off x="58912" y="320849"/>
              <a:ext cx="1095375" cy="13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43011" name="Picture 5" descr="C:\Documents and Settings\Administrator\桌面\教案\RQL-04.TIF">
            <a:extLst>
              <a:ext uri="{FF2B5EF4-FFF2-40B4-BE49-F238E27FC236}">
                <a16:creationId xmlns:a16="http://schemas.microsoft.com/office/drawing/2014/main" id="{DF425508-022C-4126-AB21-0EA3B9373948}"/>
              </a:ext>
            </a:extLst>
          </p:cNvPr>
          <p:cNvPicPr>
            <a:picLocks noChangeAspect="1" noChangeArrowheads="1"/>
          </p:cNvPicPr>
          <p:nvPr/>
        </p:nvPicPr>
        <p:blipFill>
          <a:blip r:embed="rId4" r:link="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15900" y="1125538"/>
            <a:ext cx="8712200" cy="436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5058" name="文本框 99">
            <a:extLst>
              <a:ext uri="{FF2B5EF4-FFF2-40B4-BE49-F238E27FC236}">
                <a16:creationId xmlns:a16="http://schemas.microsoft.com/office/drawing/2014/main" id="{39DD7019-39BF-4A1D-B61D-072A86B79CAA}"/>
              </a:ext>
            </a:extLst>
          </p:cNvPr>
          <p:cNvSpPr txBox="1">
            <a:spLocks noChangeArrowheads="1"/>
          </p:cNvSpPr>
          <p:nvPr/>
        </p:nvSpPr>
        <p:spPr bwMode="auto">
          <a:xfrm>
            <a:off x="250825" y="1120775"/>
            <a:ext cx="8642350" cy="461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50000"/>
              </a:lnSpc>
            </a:pPr>
            <a:r>
              <a:rPr lang="en-US" altLang="zh-CN" sz="2800" b="1">
                <a:latin typeface="黑体" panose="02010609060101010101" pitchFamily="49" charset="-122"/>
                <a:ea typeface="黑体" panose="02010609060101010101" pitchFamily="49" charset="-122"/>
              </a:rPr>
              <a:t>1.《</a:t>
            </a:r>
            <a:r>
              <a:rPr lang="zh-CN" altLang="en-US" sz="2800" b="1">
                <a:latin typeface="黑体" panose="02010609060101010101" pitchFamily="49" charset="-122"/>
                <a:ea typeface="黑体" panose="02010609060101010101" pitchFamily="49" charset="-122"/>
              </a:rPr>
              <a:t>全球通史</a:t>
            </a:r>
            <a:r>
              <a:rPr lang="en-US" altLang="zh-CN" sz="2800" b="1">
                <a:latin typeface="黑体" panose="02010609060101010101" pitchFamily="49" charset="-122"/>
                <a:ea typeface="黑体" panose="02010609060101010101" pitchFamily="49" charset="-122"/>
              </a:rPr>
              <a:t>》</a:t>
            </a:r>
            <a:r>
              <a:rPr lang="zh-CN" altLang="en-US" sz="2800" b="1">
                <a:latin typeface="黑体" panose="02010609060101010101" pitchFamily="49" charset="-122"/>
                <a:ea typeface="黑体" panose="02010609060101010101" pitchFamily="49" charset="-122"/>
              </a:rPr>
              <a:t>中写道：“这一制度，中国推行了近两千年之久；他们通过考试，品评人才的优劣，为政府机构配备文官。”“这一制度”是指（    ）</a:t>
            </a:r>
            <a:endParaRPr lang="en-US" altLang="zh-CN" sz="2800" b="1">
              <a:latin typeface="黑体" panose="02010609060101010101" pitchFamily="49" charset="-122"/>
              <a:ea typeface="黑体" panose="02010609060101010101" pitchFamily="49" charset="-122"/>
            </a:endParaRPr>
          </a:p>
          <a:p>
            <a:pPr eaLnBrk="1" hangingPunct="1">
              <a:lnSpc>
                <a:spcPct val="150000"/>
              </a:lnSpc>
            </a:pPr>
            <a:r>
              <a:rPr lang="en-US" altLang="zh-CN" sz="2800" b="1">
                <a:latin typeface="黑体" panose="02010609060101010101" pitchFamily="49" charset="-122"/>
                <a:ea typeface="黑体" panose="02010609060101010101" pitchFamily="49" charset="-122"/>
              </a:rPr>
              <a:t>A.</a:t>
            </a:r>
            <a:r>
              <a:rPr lang="zh-CN" altLang="en-US" sz="2800" b="1">
                <a:latin typeface="黑体" panose="02010609060101010101" pitchFamily="49" charset="-122"/>
                <a:ea typeface="黑体" panose="02010609060101010101" pitchFamily="49" charset="-122"/>
              </a:rPr>
              <a:t>分封制</a:t>
            </a:r>
            <a:endParaRPr lang="en-US" altLang="zh-CN" sz="2800" b="1">
              <a:latin typeface="黑体" panose="02010609060101010101" pitchFamily="49" charset="-122"/>
              <a:ea typeface="黑体" panose="02010609060101010101" pitchFamily="49" charset="-122"/>
            </a:endParaRPr>
          </a:p>
          <a:p>
            <a:pPr eaLnBrk="1" hangingPunct="1">
              <a:lnSpc>
                <a:spcPct val="150000"/>
              </a:lnSpc>
            </a:pPr>
            <a:r>
              <a:rPr lang="en-US" altLang="zh-CN" sz="2800" b="1">
                <a:latin typeface="黑体" panose="02010609060101010101" pitchFamily="49" charset="-122"/>
                <a:ea typeface="黑体" panose="02010609060101010101" pitchFamily="49" charset="-122"/>
              </a:rPr>
              <a:t>B.</a:t>
            </a:r>
            <a:r>
              <a:rPr lang="zh-CN" altLang="en-US" sz="2800" b="1">
                <a:latin typeface="黑体" panose="02010609060101010101" pitchFamily="49" charset="-122"/>
                <a:ea typeface="黑体" panose="02010609060101010101" pitchFamily="49" charset="-122"/>
              </a:rPr>
              <a:t>三省六部制</a:t>
            </a:r>
          </a:p>
          <a:p>
            <a:pPr eaLnBrk="1" hangingPunct="1">
              <a:lnSpc>
                <a:spcPct val="150000"/>
              </a:lnSpc>
            </a:pPr>
            <a:r>
              <a:rPr lang="en-US" altLang="zh-CN" sz="2800" b="1">
                <a:latin typeface="黑体" panose="02010609060101010101" pitchFamily="49" charset="-122"/>
                <a:ea typeface="黑体" panose="02010609060101010101" pitchFamily="49" charset="-122"/>
              </a:rPr>
              <a:t>C.</a:t>
            </a:r>
            <a:r>
              <a:rPr lang="zh-CN" altLang="en-US" sz="2800" b="1">
                <a:latin typeface="黑体" panose="02010609060101010101" pitchFamily="49" charset="-122"/>
                <a:ea typeface="黑体" panose="02010609060101010101" pitchFamily="49" charset="-122"/>
              </a:rPr>
              <a:t>行省制度</a:t>
            </a:r>
          </a:p>
          <a:p>
            <a:pPr eaLnBrk="1" hangingPunct="1">
              <a:lnSpc>
                <a:spcPct val="150000"/>
              </a:lnSpc>
            </a:pPr>
            <a:r>
              <a:rPr lang="en-US" altLang="zh-CN" sz="2800" b="1">
                <a:latin typeface="黑体" panose="02010609060101010101" pitchFamily="49" charset="-122"/>
                <a:ea typeface="黑体" panose="02010609060101010101" pitchFamily="49" charset="-122"/>
              </a:rPr>
              <a:t>D.</a:t>
            </a:r>
            <a:r>
              <a:rPr lang="zh-CN" altLang="en-US" sz="2800" b="1">
                <a:latin typeface="黑体" panose="02010609060101010101" pitchFamily="49" charset="-122"/>
                <a:ea typeface="黑体" panose="02010609060101010101" pitchFamily="49" charset="-122"/>
              </a:rPr>
              <a:t>科举制</a:t>
            </a:r>
          </a:p>
        </p:txBody>
      </p:sp>
      <p:sp>
        <p:nvSpPr>
          <p:cNvPr id="5" name="Rectangle 13">
            <a:extLst>
              <a:ext uri="{FF2B5EF4-FFF2-40B4-BE49-F238E27FC236}">
                <a16:creationId xmlns:a16="http://schemas.microsoft.com/office/drawing/2014/main" id="{DE2FE664-B897-4208-B98A-B97E53348E3F}"/>
              </a:ext>
            </a:extLst>
          </p:cNvPr>
          <p:cNvSpPr>
            <a:spLocks noChangeArrowheads="1"/>
          </p:cNvSpPr>
          <p:nvPr/>
        </p:nvSpPr>
        <p:spPr bwMode="auto">
          <a:xfrm>
            <a:off x="6875463" y="2305050"/>
            <a:ext cx="461962" cy="110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nchorCtr="1">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7200">
                <a:solidFill>
                  <a:srgbClr val="FF0000"/>
                </a:solidFill>
                <a:latin typeface="宋体" panose="02010600030101010101" pitchFamily="2" charset="-122"/>
              </a:rPr>
              <a:t>D</a:t>
            </a:r>
          </a:p>
        </p:txBody>
      </p:sp>
      <p:grpSp>
        <p:nvGrpSpPr>
          <p:cNvPr id="45060" name="组合 5">
            <a:extLst>
              <a:ext uri="{FF2B5EF4-FFF2-40B4-BE49-F238E27FC236}">
                <a16:creationId xmlns:a16="http://schemas.microsoft.com/office/drawing/2014/main" id="{81153490-604E-47C3-834F-37822C6B8F39}"/>
              </a:ext>
            </a:extLst>
          </p:cNvPr>
          <p:cNvGrpSpPr>
            <a:grpSpLocks/>
          </p:cNvGrpSpPr>
          <p:nvPr/>
        </p:nvGrpSpPr>
        <p:grpSpPr bwMode="auto">
          <a:xfrm>
            <a:off x="6350" y="15875"/>
            <a:ext cx="1295400" cy="444500"/>
            <a:chOff x="6524" y="16049"/>
            <a:chExt cx="1295400" cy="444500"/>
          </a:xfrm>
        </p:grpSpPr>
        <p:sp>
          <p:nvSpPr>
            <p:cNvPr id="45061" name="文本框 4103">
              <a:extLst>
                <a:ext uri="{FF2B5EF4-FFF2-40B4-BE49-F238E27FC236}">
                  <a16:creationId xmlns:a16="http://schemas.microsoft.com/office/drawing/2014/main" id="{704464E4-7D26-4431-89A2-B62B27DBE08E}"/>
                </a:ext>
              </a:extLst>
            </p:cNvPr>
            <p:cNvSpPr txBox="1">
              <a:spLocks noChangeArrowheads="1"/>
            </p:cNvSpPr>
            <p:nvPr/>
          </p:nvSpPr>
          <p:spPr bwMode="auto">
            <a:xfrm>
              <a:off x="6524" y="16049"/>
              <a:ext cx="1295400" cy="4026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000" b="1">
                  <a:solidFill>
                    <a:srgbClr val="2E6CB8"/>
                  </a:solidFill>
                  <a:latin typeface="华文行楷" panose="02010800040101010101" pitchFamily="2" charset="-122"/>
                  <a:ea typeface="华文行楷" panose="02010800040101010101" pitchFamily="2" charset="-122"/>
                </a:rPr>
                <a:t>随堂训练</a:t>
              </a:r>
            </a:p>
          </p:txBody>
        </p:sp>
        <p:pic>
          <p:nvPicPr>
            <p:cNvPr id="45062" name="Picture 3" descr="C:\Users\Administrator\Desktop\Redocn_2013102516062741.jpg">
              <a:extLst>
                <a:ext uri="{FF2B5EF4-FFF2-40B4-BE49-F238E27FC236}">
                  <a16:creationId xmlns:a16="http://schemas.microsoft.com/office/drawing/2014/main" id="{F8B96603-2D14-419F-83AE-2BD11802B6C4}"/>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72501" t="2817" r="10249" b="94366"/>
            <a:stretch>
              <a:fillRect/>
            </a:stretch>
          </p:blipFill>
          <p:spPr bwMode="auto">
            <a:xfrm>
              <a:off x="58912" y="320849"/>
              <a:ext cx="1095375" cy="13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subTnLst>
                                    <p:audio>
                                      <p:cMediaNode>
                                        <p:cTn display="0" masterRel="sameClick">
                                          <p:stCondLst>
                                            <p:cond evt="begin" delay="0">
                                              <p:tn val="5"/>
                                            </p:cond>
                                          </p:stCondLst>
                                          <p:endCondLst>
                                            <p:cond evt="onStopAudio" delay="0">
                                              <p:tgtEl>
                                                <p:sldTgt/>
                                              </p:tgtEl>
                                            </p:cond>
                                          </p:endCondLst>
                                        </p:cTn>
                                        <p:tgtEl>
                                          <p:sndTgt r:embed="rId2" name="camera.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6082" name="文本框 99">
            <a:extLst>
              <a:ext uri="{FF2B5EF4-FFF2-40B4-BE49-F238E27FC236}">
                <a16:creationId xmlns:a16="http://schemas.microsoft.com/office/drawing/2014/main" id="{6C5FFFD0-6009-4A5A-A244-B042C5BAF7A5}"/>
              </a:ext>
            </a:extLst>
          </p:cNvPr>
          <p:cNvSpPr txBox="1">
            <a:spLocks noChangeArrowheads="1"/>
          </p:cNvSpPr>
          <p:nvPr/>
        </p:nvSpPr>
        <p:spPr bwMode="auto">
          <a:xfrm>
            <a:off x="250825" y="2090738"/>
            <a:ext cx="8642350" cy="267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50000"/>
              </a:lnSpc>
            </a:pPr>
            <a:r>
              <a:rPr lang="en-US" altLang="zh-CN" sz="2800" b="1" dirty="0">
                <a:latin typeface="黑体" panose="02010609060101010101" pitchFamily="49" charset="-122"/>
                <a:ea typeface="黑体" panose="02010609060101010101" pitchFamily="49" charset="-122"/>
              </a:rPr>
              <a:t>2.</a:t>
            </a:r>
            <a:r>
              <a:rPr lang="zh-CN" altLang="en-US" sz="2800" b="1" dirty="0">
                <a:latin typeface="黑体" panose="02010609060101010101" pitchFamily="49" charset="-122"/>
                <a:ea typeface="黑体" panose="02010609060101010101" pitchFamily="49" charset="-122"/>
              </a:rPr>
              <a:t>隋朝大运河经过下列哪些城市（    ）       </a:t>
            </a:r>
          </a:p>
          <a:p>
            <a:pPr eaLnBrk="1" hangingPunct="1">
              <a:lnSpc>
                <a:spcPct val="150000"/>
              </a:lnSpc>
            </a:pPr>
            <a:r>
              <a:rPr lang="zh-CN" altLang="en-US" sz="2800" b="1" dirty="0">
                <a:latin typeface="黑体" panose="02010609060101010101" pitchFamily="49" charset="-122"/>
                <a:ea typeface="黑体" panose="02010609060101010101" pitchFamily="49" charset="-122"/>
              </a:rPr>
              <a:t>①洛阳    ②涿郡      ③余杭    ④江都</a:t>
            </a:r>
            <a:endParaRPr lang="en-US" altLang="zh-CN" sz="2800" b="1" dirty="0">
              <a:latin typeface="黑体" panose="02010609060101010101" pitchFamily="49" charset="-122"/>
              <a:ea typeface="黑体" panose="02010609060101010101" pitchFamily="49" charset="-122"/>
            </a:endParaRPr>
          </a:p>
          <a:p>
            <a:pPr eaLnBrk="1" hangingPunct="1">
              <a:lnSpc>
                <a:spcPct val="150000"/>
              </a:lnSpc>
            </a:pPr>
            <a:r>
              <a:rPr lang="en-US" altLang="zh-CN" sz="2800" b="1" dirty="0">
                <a:latin typeface="黑体" panose="02010609060101010101" pitchFamily="49" charset="-122"/>
                <a:ea typeface="黑体" panose="02010609060101010101" pitchFamily="49" charset="-122"/>
              </a:rPr>
              <a:t>A.①②③    B.②③④   </a:t>
            </a:r>
          </a:p>
          <a:p>
            <a:pPr eaLnBrk="1" hangingPunct="1">
              <a:lnSpc>
                <a:spcPct val="150000"/>
              </a:lnSpc>
            </a:pPr>
            <a:r>
              <a:rPr lang="en-US" altLang="zh-CN" sz="2800" b="1" dirty="0">
                <a:latin typeface="黑体" panose="02010609060101010101" pitchFamily="49" charset="-122"/>
                <a:ea typeface="黑体" panose="02010609060101010101" pitchFamily="49" charset="-122"/>
              </a:rPr>
              <a:t>C.①②④     D.①②③④</a:t>
            </a:r>
          </a:p>
        </p:txBody>
      </p:sp>
      <p:sp>
        <p:nvSpPr>
          <p:cNvPr id="5" name="Rectangle 13">
            <a:extLst>
              <a:ext uri="{FF2B5EF4-FFF2-40B4-BE49-F238E27FC236}">
                <a16:creationId xmlns:a16="http://schemas.microsoft.com/office/drawing/2014/main" id="{76CA24FB-A3B9-4D83-ACB0-C59D2B082DB4}"/>
              </a:ext>
            </a:extLst>
          </p:cNvPr>
          <p:cNvSpPr>
            <a:spLocks noChangeArrowheads="1"/>
          </p:cNvSpPr>
          <p:nvPr/>
        </p:nvSpPr>
        <p:spPr bwMode="auto">
          <a:xfrm>
            <a:off x="5926270" y="1773277"/>
            <a:ext cx="464872"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nchorCtr="1">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7200" b="1" dirty="0">
                <a:solidFill>
                  <a:srgbClr val="FF0000"/>
                </a:solidFill>
                <a:latin typeface="宋体" panose="02010600030101010101" pitchFamily="2" charset="-122"/>
              </a:rPr>
              <a:t>D</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subTnLst>
                                    <p:audio>
                                      <p:cMediaNode>
                                        <p:cTn display="0" masterRel="sameClick">
                                          <p:stCondLst>
                                            <p:cond evt="begin" delay="0">
                                              <p:tn val="5"/>
                                            </p:cond>
                                          </p:stCondLst>
                                          <p:endCondLst>
                                            <p:cond evt="onStopAudio" delay="0">
                                              <p:tgtEl>
                                                <p:sldTgt/>
                                              </p:tgtEl>
                                            </p:cond>
                                          </p:endCondLst>
                                        </p:cTn>
                                        <p:tgtEl>
                                          <p:sndTgt r:embed="rId2" name="camera.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1266" name="组合 1">
            <a:extLst>
              <a:ext uri="{FF2B5EF4-FFF2-40B4-BE49-F238E27FC236}">
                <a16:creationId xmlns:a16="http://schemas.microsoft.com/office/drawing/2014/main" id="{761F4854-1071-4E4E-AB59-9C8197485908}"/>
              </a:ext>
            </a:extLst>
          </p:cNvPr>
          <p:cNvGrpSpPr>
            <a:grpSpLocks/>
          </p:cNvGrpSpPr>
          <p:nvPr/>
        </p:nvGrpSpPr>
        <p:grpSpPr bwMode="auto">
          <a:xfrm>
            <a:off x="6350" y="15875"/>
            <a:ext cx="1295400" cy="444500"/>
            <a:chOff x="6524" y="16049"/>
            <a:chExt cx="1295400" cy="444500"/>
          </a:xfrm>
        </p:grpSpPr>
        <p:sp>
          <p:nvSpPr>
            <p:cNvPr id="11316" name="文本框 4103">
              <a:extLst>
                <a:ext uri="{FF2B5EF4-FFF2-40B4-BE49-F238E27FC236}">
                  <a16:creationId xmlns:a16="http://schemas.microsoft.com/office/drawing/2014/main" id="{DC079589-AAA8-4C7D-9426-D00080D648E8}"/>
                </a:ext>
              </a:extLst>
            </p:cNvPr>
            <p:cNvSpPr txBox="1">
              <a:spLocks noChangeArrowheads="1"/>
            </p:cNvSpPr>
            <p:nvPr/>
          </p:nvSpPr>
          <p:spPr bwMode="auto">
            <a:xfrm>
              <a:off x="6524" y="16049"/>
              <a:ext cx="1295400" cy="4026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zh-CN" sz="2000" b="1">
                  <a:solidFill>
                    <a:srgbClr val="2E6CB8"/>
                  </a:solidFill>
                  <a:latin typeface="华文行楷" panose="02010800040101010101" pitchFamily="2" charset="-122"/>
                  <a:ea typeface="华文行楷" panose="02010800040101010101" pitchFamily="2" charset="-122"/>
                </a:rPr>
                <a:t>新课</a:t>
              </a:r>
              <a:r>
                <a:rPr lang="zh-CN" altLang="en-US" sz="2000" b="1">
                  <a:solidFill>
                    <a:srgbClr val="2E6CB8"/>
                  </a:solidFill>
                  <a:latin typeface="华文行楷" panose="02010800040101010101" pitchFamily="2" charset="-122"/>
                  <a:ea typeface="华文行楷" panose="02010800040101010101" pitchFamily="2" charset="-122"/>
                </a:rPr>
                <a:t>探究</a:t>
              </a:r>
              <a:endParaRPr lang="zh-CN" altLang="zh-CN" sz="2000" b="1">
                <a:solidFill>
                  <a:srgbClr val="2E6CB8"/>
                </a:solidFill>
                <a:latin typeface="华文行楷" panose="02010800040101010101" pitchFamily="2" charset="-122"/>
                <a:ea typeface="华文行楷" panose="02010800040101010101" pitchFamily="2" charset="-122"/>
              </a:endParaRPr>
            </a:p>
          </p:txBody>
        </p:sp>
        <p:pic>
          <p:nvPicPr>
            <p:cNvPr id="11317" name="Picture 3" descr="C:\Users\Administrator\Desktop\Redocn_2013102516062741.jpg">
              <a:extLst>
                <a:ext uri="{FF2B5EF4-FFF2-40B4-BE49-F238E27FC236}">
                  <a16:creationId xmlns:a16="http://schemas.microsoft.com/office/drawing/2014/main" id="{7859AE04-280F-482E-AEFA-510C7C91E85A}"/>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72501" t="2817" r="10249" b="94366"/>
            <a:stretch>
              <a:fillRect/>
            </a:stretch>
          </p:blipFill>
          <p:spPr bwMode="auto">
            <a:xfrm>
              <a:off x="58912" y="320849"/>
              <a:ext cx="1095375" cy="13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1267" name="矩形 1">
            <a:extLst>
              <a:ext uri="{FF2B5EF4-FFF2-40B4-BE49-F238E27FC236}">
                <a16:creationId xmlns:a16="http://schemas.microsoft.com/office/drawing/2014/main" id="{71C1E022-A8E8-41FF-B3C9-18030B565DCE}"/>
              </a:ext>
            </a:extLst>
          </p:cNvPr>
          <p:cNvSpPr>
            <a:spLocks noChangeArrowheads="1"/>
          </p:cNvSpPr>
          <p:nvPr/>
        </p:nvSpPr>
        <p:spPr bwMode="auto">
          <a:xfrm>
            <a:off x="250825" y="549275"/>
            <a:ext cx="4494213"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zh-CN" sz="2400" b="1">
                <a:latin typeface="微软雅黑" panose="020B0503020204020204" pitchFamily="34" charset="-122"/>
                <a:ea typeface="微软雅黑" panose="020B0503020204020204" pitchFamily="34" charset="-122"/>
              </a:rPr>
              <a:t>目标导学一：隋朝的建立和统一</a:t>
            </a:r>
          </a:p>
        </p:txBody>
      </p:sp>
      <p:sp>
        <p:nvSpPr>
          <p:cNvPr id="6" name="文本框 1">
            <a:extLst>
              <a:ext uri="{FF2B5EF4-FFF2-40B4-BE49-F238E27FC236}">
                <a16:creationId xmlns:a16="http://schemas.microsoft.com/office/drawing/2014/main" id="{E5183344-26A8-4B4E-99C9-3C2856BCD0EF}"/>
              </a:ext>
            </a:extLst>
          </p:cNvPr>
          <p:cNvSpPr txBox="1">
            <a:spLocks noChangeArrowheads="1"/>
          </p:cNvSpPr>
          <p:nvPr/>
        </p:nvSpPr>
        <p:spPr bwMode="auto">
          <a:xfrm>
            <a:off x="250825" y="1268413"/>
            <a:ext cx="5697538" cy="55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000" b="1">
                <a:solidFill>
                  <a:srgbClr val="0000FF"/>
                </a:solidFill>
                <a:latin typeface="黑体" panose="02010609060101010101" pitchFamily="49" charset="-122"/>
                <a:ea typeface="黑体" panose="02010609060101010101" pitchFamily="49" charset="-122"/>
              </a:rPr>
              <a:t>1.</a:t>
            </a:r>
            <a:r>
              <a:rPr lang="zh-CN" altLang="en-US" sz="3000" b="1">
                <a:solidFill>
                  <a:srgbClr val="0000FF"/>
                </a:solidFill>
                <a:latin typeface="黑体" panose="02010609060101010101" pitchFamily="49" charset="-122"/>
                <a:ea typeface="黑体" panose="02010609060101010101" pitchFamily="49" charset="-122"/>
              </a:rPr>
              <a:t>从三国到隋的政权更迭</a:t>
            </a:r>
          </a:p>
        </p:txBody>
      </p:sp>
      <p:sp>
        <p:nvSpPr>
          <p:cNvPr id="7" name="Text Box 3">
            <a:extLst>
              <a:ext uri="{FF2B5EF4-FFF2-40B4-BE49-F238E27FC236}">
                <a16:creationId xmlns:a16="http://schemas.microsoft.com/office/drawing/2014/main" id="{C52587FC-8852-4F72-9292-9C14861C131A}"/>
              </a:ext>
            </a:extLst>
          </p:cNvPr>
          <p:cNvSpPr txBox="1">
            <a:spLocks noChangeArrowheads="1"/>
          </p:cNvSpPr>
          <p:nvPr/>
        </p:nvSpPr>
        <p:spPr bwMode="auto">
          <a:xfrm>
            <a:off x="2003425" y="3305175"/>
            <a:ext cx="457200" cy="1014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zh-CN" altLang="en-US" sz="2400" b="1">
                <a:solidFill>
                  <a:srgbClr val="C00000"/>
                </a:solidFill>
                <a:latin typeface="宋体" panose="02010600030101010101" pitchFamily="2" charset="-122"/>
              </a:rPr>
              <a:t>西</a:t>
            </a:r>
          </a:p>
          <a:p>
            <a:pPr eaLnBrk="1" hangingPunct="1">
              <a:spcBef>
                <a:spcPct val="50000"/>
              </a:spcBef>
            </a:pPr>
            <a:r>
              <a:rPr lang="zh-CN" altLang="en-US" sz="2400" b="1">
                <a:solidFill>
                  <a:srgbClr val="C00000"/>
                </a:solidFill>
                <a:latin typeface="宋体" panose="02010600030101010101" pitchFamily="2" charset="-122"/>
              </a:rPr>
              <a:t>晋</a:t>
            </a:r>
          </a:p>
        </p:txBody>
      </p:sp>
      <p:sp>
        <p:nvSpPr>
          <p:cNvPr id="8" name="AutoShape 4">
            <a:extLst>
              <a:ext uri="{FF2B5EF4-FFF2-40B4-BE49-F238E27FC236}">
                <a16:creationId xmlns:a16="http://schemas.microsoft.com/office/drawing/2014/main" id="{99F0330D-D01C-4693-93F9-8001B25C53DE}"/>
              </a:ext>
            </a:extLst>
          </p:cNvPr>
          <p:cNvSpPr>
            <a:spLocks noChangeArrowheads="1"/>
          </p:cNvSpPr>
          <p:nvPr/>
        </p:nvSpPr>
        <p:spPr bwMode="auto">
          <a:xfrm>
            <a:off x="2460625" y="3762375"/>
            <a:ext cx="457200" cy="228600"/>
          </a:xfrm>
          <a:prstGeom prst="rightArrow">
            <a:avLst>
              <a:gd name="adj1" fmla="val 50000"/>
              <a:gd name="adj2" fmla="val 50000"/>
            </a:avLst>
          </a:prstGeom>
          <a:ln>
            <a:headEnd/>
            <a:tailEnd/>
          </a:ln>
        </p:spPr>
        <p:style>
          <a:lnRef idx="1">
            <a:schemeClr val="accent1"/>
          </a:lnRef>
          <a:fillRef idx="2">
            <a:schemeClr val="accent1"/>
          </a:fillRef>
          <a:effectRef idx="1">
            <a:schemeClr val="accent1"/>
          </a:effectRef>
          <a:fontRef idx="minor">
            <a:schemeClr val="dk1"/>
          </a:fontRef>
        </p:style>
        <p:txBody>
          <a:bodyPr wrap="none" anchor="ctr"/>
          <a:lstStyle/>
          <a:p>
            <a:pPr eaLnBrk="1" hangingPunct="1">
              <a:defRPr/>
            </a:pPr>
            <a:endParaRPr lang="zh-CN" altLang="en-US"/>
          </a:p>
        </p:txBody>
      </p:sp>
      <p:sp>
        <p:nvSpPr>
          <p:cNvPr id="9" name="AutoShape 5">
            <a:extLst>
              <a:ext uri="{FF2B5EF4-FFF2-40B4-BE49-F238E27FC236}">
                <a16:creationId xmlns:a16="http://schemas.microsoft.com/office/drawing/2014/main" id="{88CC2D41-C4DD-46DC-A794-CE1205CB12D8}"/>
              </a:ext>
            </a:extLst>
          </p:cNvPr>
          <p:cNvSpPr>
            <a:spLocks/>
          </p:cNvSpPr>
          <p:nvPr/>
        </p:nvSpPr>
        <p:spPr bwMode="auto">
          <a:xfrm>
            <a:off x="2994025" y="3381375"/>
            <a:ext cx="152400" cy="1143000"/>
          </a:xfrm>
          <a:prstGeom prst="leftBrace">
            <a:avLst>
              <a:gd name="adj1" fmla="val 62500"/>
              <a:gd name="adj2" fmla="val 50986"/>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10" name="Text Box 7">
            <a:extLst>
              <a:ext uri="{FF2B5EF4-FFF2-40B4-BE49-F238E27FC236}">
                <a16:creationId xmlns:a16="http://schemas.microsoft.com/office/drawing/2014/main" id="{E18B51D7-BEEA-4ECD-8AFD-3630E103C191}"/>
              </a:ext>
            </a:extLst>
          </p:cNvPr>
          <p:cNvSpPr txBox="1">
            <a:spLocks noChangeArrowheads="1"/>
          </p:cNvSpPr>
          <p:nvPr/>
        </p:nvSpPr>
        <p:spPr bwMode="auto">
          <a:xfrm>
            <a:off x="3146425" y="4295775"/>
            <a:ext cx="838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zh-CN" altLang="en-US" sz="2400" b="1">
                <a:latin typeface="Times New Roman" panose="02020603050405020304" pitchFamily="18" charset="0"/>
              </a:rPr>
              <a:t>南方</a:t>
            </a:r>
            <a:r>
              <a:rPr lang="en-US" altLang="zh-CN" sz="2400" b="1">
                <a:latin typeface="Times New Roman" panose="02020603050405020304" pitchFamily="18" charset="0"/>
              </a:rPr>
              <a:t>:</a:t>
            </a:r>
          </a:p>
        </p:txBody>
      </p:sp>
      <p:sp>
        <p:nvSpPr>
          <p:cNvPr id="11" name="Text Box 8">
            <a:extLst>
              <a:ext uri="{FF2B5EF4-FFF2-40B4-BE49-F238E27FC236}">
                <a16:creationId xmlns:a16="http://schemas.microsoft.com/office/drawing/2014/main" id="{95E57C2B-11EB-41F3-99EC-6E0C589234FB}"/>
              </a:ext>
            </a:extLst>
          </p:cNvPr>
          <p:cNvSpPr txBox="1">
            <a:spLocks noChangeArrowheads="1"/>
          </p:cNvSpPr>
          <p:nvPr/>
        </p:nvSpPr>
        <p:spPr bwMode="auto">
          <a:xfrm>
            <a:off x="3222625" y="3076575"/>
            <a:ext cx="914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zh-CN" altLang="en-US" sz="2400" b="1">
                <a:latin typeface="Times New Roman" panose="02020603050405020304" pitchFamily="18" charset="0"/>
              </a:rPr>
              <a:t>北方</a:t>
            </a:r>
            <a:r>
              <a:rPr lang="en-US" altLang="zh-CN" sz="2400" b="1">
                <a:latin typeface="Times New Roman" panose="02020603050405020304" pitchFamily="18" charset="0"/>
              </a:rPr>
              <a:t>:</a:t>
            </a:r>
          </a:p>
        </p:txBody>
      </p:sp>
      <p:sp>
        <p:nvSpPr>
          <p:cNvPr id="12" name="Text Box 26">
            <a:extLst>
              <a:ext uri="{FF2B5EF4-FFF2-40B4-BE49-F238E27FC236}">
                <a16:creationId xmlns:a16="http://schemas.microsoft.com/office/drawing/2014/main" id="{5F6A782A-EDE8-479A-8B34-E10641E80C50}"/>
              </a:ext>
            </a:extLst>
          </p:cNvPr>
          <p:cNvSpPr txBox="1">
            <a:spLocks noChangeArrowheads="1"/>
          </p:cNvSpPr>
          <p:nvPr/>
        </p:nvSpPr>
        <p:spPr bwMode="auto">
          <a:xfrm>
            <a:off x="98425" y="3376613"/>
            <a:ext cx="533400" cy="101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zh-CN" altLang="en-US" sz="2400" b="1">
                <a:solidFill>
                  <a:srgbClr val="C00000"/>
                </a:solidFill>
                <a:latin typeface="宋体" panose="02010600030101010101" pitchFamily="2" charset="-122"/>
              </a:rPr>
              <a:t>三</a:t>
            </a:r>
          </a:p>
          <a:p>
            <a:pPr eaLnBrk="1" hangingPunct="1">
              <a:spcBef>
                <a:spcPct val="50000"/>
              </a:spcBef>
            </a:pPr>
            <a:r>
              <a:rPr lang="zh-CN" altLang="en-US" sz="2400" b="1">
                <a:solidFill>
                  <a:srgbClr val="C00000"/>
                </a:solidFill>
                <a:latin typeface="宋体" panose="02010600030101010101" pitchFamily="2" charset="-122"/>
              </a:rPr>
              <a:t>国</a:t>
            </a:r>
          </a:p>
        </p:txBody>
      </p:sp>
      <p:sp>
        <p:nvSpPr>
          <p:cNvPr id="13" name="AutoShape 27">
            <a:extLst>
              <a:ext uri="{FF2B5EF4-FFF2-40B4-BE49-F238E27FC236}">
                <a16:creationId xmlns:a16="http://schemas.microsoft.com/office/drawing/2014/main" id="{46D05C34-5B9B-4F92-AF7A-6212310321BA}"/>
              </a:ext>
            </a:extLst>
          </p:cNvPr>
          <p:cNvSpPr>
            <a:spLocks/>
          </p:cNvSpPr>
          <p:nvPr/>
        </p:nvSpPr>
        <p:spPr bwMode="auto">
          <a:xfrm>
            <a:off x="631825" y="3000375"/>
            <a:ext cx="152400" cy="1981200"/>
          </a:xfrm>
          <a:prstGeom prst="leftBrace">
            <a:avLst>
              <a:gd name="adj1" fmla="val 108032"/>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14" name="Text Box 28">
            <a:extLst>
              <a:ext uri="{FF2B5EF4-FFF2-40B4-BE49-F238E27FC236}">
                <a16:creationId xmlns:a16="http://schemas.microsoft.com/office/drawing/2014/main" id="{352BB9D8-44DF-43A0-B75A-86F5C1704EDF}"/>
              </a:ext>
            </a:extLst>
          </p:cNvPr>
          <p:cNvSpPr txBox="1">
            <a:spLocks noChangeArrowheads="1"/>
          </p:cNvSpPr>
          <p:nvPr/>
        </p:nvSpPr>
        <p:spPr bwMode="auto">
          <a:xfrm>
            <a:off x="1012825" y="3686175"/>
            <a:ext cx="533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zh-CN" altLang="en-US" sz="2400" b="1">
                <a:latin typeface="Times New Roman" panose="02020603050405020304" pitchFamily="18" charset="0"/>
              </a:rPr>
              <a:t>魏</a:t>
            </a:r>
          </a:p>
        </p:txBody>
      </p:sp>
      <p:sp>
        <p:nvSpPr>
          <p:cNvPr id="15" name="AutoShape 29">
            <a:extLst>
              <a:ext uri="{FF2B5EF4-FFF2-40B4-BE49-F238E27FC236}">
                <a16:creationId xmlns:a16="http://schemas.microsoft.com/office/drawing/2014/main" id="{19DEBBC2-1322-419F-A9F6-EF3E0BDA8F46}"/>
              </a:ext>
            </a:extLst>
          </p:cNvPr>
          <p:cNvSpPr>
            <a:spLocks noChangeArrowheads="1"/>
          </p:cNvSpPr>
          <p:nvPr/>
        </p:nvSpPr>
        <p:spPr bwMode="auto">
          <a:xfrm>
            <a:off x="1165225" y="3228975"/>
            <a:ext cx="228600" cy="533400"/>
          </a:xfrm>
          <a:prstGeom prst="downArrow">
            <a:avLst>
              <a:gd name="adj1" fmla="val 50000"/>
              <a:gd name="adj2" fmla="val 58279"/>
            </a:avLst>
          </a:prstGeom>
          <a:ln>
            <a:headEnd/>
            <a:tailEnd/>
          </a:ln>
        </p:spPr>
        <p:style>
          <a:lnRef idx="1">
            <a:schemeClr val="accent1"/>
          </a:lnRef>
          <a:fillRef idx="2">
            <a:schemeClr val="accent1"/>
          </a:fillRef>
          <a:effectRef idx="1">
            <a:schemeClr val="accent1"/>
          </a:effectRef>
          <a:fontRef idx="minor">
            <a:schemeClr val="dk1"/>
          </a:fontRef>
        </p:style>
        <p:txBody>
          <a:bodyPr vert="eaVert" wrap="none" anchor="ctr"/>
          <a:lstStyle/>
          <a:p>
            <a:pPr eaLnBrk="1" hangingPunct="1">
              <a:defRPr/>
            </a:pPr>
            <a:endParaRPr lang="zh-CN" altLang="en-US"/>
          </a:p>
        </p:txBody>
      </p:sp>
      <p:sp>
        <p:nvSpPr>
          <p:cNvPr id="16" name="Text Box 30">
            <a:extLst>
              <a:ext uri="{FF2B5EF4-FFF2-40B4-BE49-F238E27FC236}">
                <a16:creationId xmlns:a16="http://schemas.microsoft.com/office/drawing/2014/main" id="{4C752B49-CB2B-4454-AE5B-502A1BAA55B4}"/>
              </a:ext>
            </a:extLst>
          </p:cNvPr>
          <p:cNvSpPr txBox="1">
            <a:spLocks noChangeArrowheads="1"/>
          </p:cNvSpPr>
          <p:nvPr/>
        </p:nvSpPr>
        <p:spPr bwMode="auto">
          <a:xfrm>
            <a:off x="1012825" y="2771775"/>
            <a:ext cx="533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zh-CN" altLang="en-US" sz="2400" b="1">
                <a:latin typeface="Times New Roman" panose="02020603050405020304" pitchFamily="18" charset="0"/>
              </a:rPr>
              <a:t>蜀</a:t>
            </a:r>
          </a:p>
        </p:txBody>
      </p:sp>
      <p:sp>
        <p:nvSpPr>
          <p:cNvPr id="17" name="AutoShape 31">
            <a:extLst>
              <a:ext uri="{FF2B5EF4-FFF2-40B4-BE49-F238E27FC236}">
                <a16:creationId xmlns:a16="http://schemas.microsoft.com/office/drawing/2014/main" id="{EA6D246D-4CD7-408E-BF68-116AABA9AD42}"/>
              </a:ext>
            </a:extLst>
          </p:cNvPr>
          <p:cNvSpPr>
            <a:spLocks noChangeArrowheads="1"/>
          </p:cNvSpPr>
          <p:nvPr/>
        </p:nvSpPr>
        <p:spPr bwMode="auto">
          <a:xfrm>
            <a:off x="1470025" y="3762375"/>
            <a:ext cx="609600" cy="228600"/>
          </a:xfrm>
          <a:prstGeom prst="rightArrow">
            <a:avLst>
              <a:gd name="adj1" fmla="val 50000"/>
              <a:gd name="adj2" fmla="val 66605"/>
            </a:avLst>
          </a:prstGeom>
          <a:ln>
            <a:headEnd/>
            <a:tailEnd/>
          </a:ln>
        </p:spPr>
        <p:style>
          <a:lnRef idx="1">
            <a:schemeClr val="accent1"/>
          </a:lnRef>
          <a:fillRef idx="2">
            <a:schemeClr val="accent1"/>
          </a:fillRef>
          <a:effectRef idx="1">
            <a:schemeClr val="accent1"/>
          </a:effectRef>
          <a:fontRef idx="minor">
            <a:schemeClr val="dk1"/>
          </a:fontRef>
        </p:style>
        <p:txBody>
          <a:bodyPr wrap="none" anchor="ctr"/>
          <a:lstStyle/>
          <a:p>
            <a:pPr eaLnBrk="1" hangingPunct="1">
              <a:defRPr/>
            </a:pPr>
            <a:endParaRPr lang="zh-CN" altLang="en-US"/>
          </a:p>
        </p:txBody>
      </p:sp>
      <p:sp>
        <p:nvSpPr>
          <p:cNvPr id="18" name="Text Box 32">
            <a:extLst>
              <a:ext uri="{FF2B5EF4-FFF2-40B4-BE49-F238E27FC236}">
                <a16:creationId xmlns:a16="http://schemas.microsoft.com/office/drawing/2014/main" id="{745D46C0-C380-4188-A209-E8F4B4D46669}"/>
              </a:ext>
            </a:extLst>
          </p:cNvPr>
          <p:cNvSpPr txBox="1">
            <a:spLocks noChangeArrowheads="1"/>
          </p:cNvSpPr>
          <p:nvPr/>
        </p:nvSpPr>
        <p:spPr bwMode="auto">
          <a:xfrm>
            <a:off x="1012825" y="4600575"/>
            <a:ext cx="533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zh-CN" altLang="en-US" sz="2400" b="1">
                <a:latin typeface="Times New Roman" panose="02020603050405020304" pitchFamily="18" charset="0"/>
              </a:rPr>
              <a:t>吴</a:t>
            </a:r>
          </a:p>
        </p:txBody>
      </p:sp>
      <p:sp>
        <p:nvSpPr>
          <p:cNvPr id="19" name="AutoShape 33">
            <a:extLst>
              <a:ext uri="{FF2B5EF4-FFF2-40B4-BE49-F238E27FC236}">
                <a16:creationId xmlns:a16="http://schemas.microsoft.com/office/drawing/2014/main" id="{DC95638F-0976-47C0-B36E-03E1A208DEBB}"/>
              </a:ext>
            </a:extLst>
          </p:cNvPr>
          <p:cNvSpPr>
            <a:spLocks noChangeArrowheads="1"/>
          </p:cNvSpPr>
          <p:nvPr/>
        </p:nvSpPr>
        <p:spPr bwMode="auto">
          <a:xfrm>
            <a:off x="1470025" y="4371975"/>
            <a:ext cx="914400" cy="533400"/>
          </a:xfrm>
          <a:custGeom>
            <a:avLst/>
            <a:gdLst>
              <a:gd name="T0" fmla="*/ 17415 w 21600"/>
              <a:gd name="T1" fmla="*/ 0 h 21600"/>
              <a:gd name="T2" fmla="*/ 13230 w 21600"/>
              <a:gd name="T3" fmla="*/ 8936 h 21600"/>
              <a:gd name="T4" fmla="*/ 16050 w 21600"/>
              <a:gd name="T5" fmla="*/ 8936 h 21600"/>
              <a:gd name="T6" fmla="*/ 16050 w 21600"/>
              <a:gd name="T7" fmla="*/ 18460 h 21600"/>
              <a:gd name="T8" fmla="*/ 0 w 21600"/>
              <a:gd name="T9" fmla="*/ 18460 h 21600"/>
              <a:gd name="T10" fmla="*/ 0 w 21600"/>
              <a:gd name="T11" fmla="*/ 21600 h 21600"/>
              <a:gd name="T12" fmla="*/ 18780 w 21600"/>
              <a:gd name="T13" fmla="*/ 21600 h 21600"/>
              <a:gd name="T14" fmla="*/ 18780 w 21600"/>
              <a:gd name="T15" fmla="*/ 8936 h 21600"/>
              <a:gd name="T16" fmla="*/ 21600 w 21600"/>
              <a:gd name="T17" fmla="*/ 8936 h 21600"/>
              <a:gd name="T18" fmla="*/ 17415 w 21600"/>
              <a:gd name="T19" fmla="*/ 0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600" h="21600">
                <a:moveTo>
                  <a:pt x="17415" y="0"/>
                </a:moveTo>
                <a:lnTo>
                  <a:pt x="13230" y="8936"/>
                </a:lnTo>
                <a:lnTo>
                  <a:pt x="16050" y="8936"/>
                </a:lnTo>
                <a:lnTo>
                  <a:pt x="16050" y="18460"/>
                </a:lnTo>
                <a:lnTo>
                  <a:pt x="0" y="18460"/>
                </a:lnTo>
                <a:lnTo>
                  <a:pt x="0" y="21600"/>
                </a:lnTo>
                <a:lnTo>
                  <a:pt x="18780" y="21600"/>
                </a:lnTo>
                <a:lnTo>
                  <a:pt x="18780" y="8936"/>
                </a:lnTo>
                <a:lnTo>
                  <a:pt x="21600" y="8936"/>
                </a:lnTo>
                <a:lnTo>
                  <a:pt x="17415" y="0"/>
                </a:lnTo>
                <a:close/>
              </a:path>
            </a:pathLst>
          </a:custGeom>
          <a:ln>
            <a:headEnd/>
            <a:tailEnd/>
          </a:ln>
        </p:spPr>
        <p:style>
          <a:lnRef idx="1">
            <a:schemeClr val="accent1"/>
          </a:lnRef>
          <a:fillRef idx="2">
            <a:schemeClr val="accent1"/>
          </a:fillRef>
          <a:effectRef idx="1">
            <a:schemeClr val="accent1"/>
          </a:effectRef>
          <a:fontRef idx="minor">
            <a:schemeClr val="dk1"/>
          </a:fontRef>
        </p:style>
        <p:txBody>
          <a:bodyPr/>
          <a:lstStyle/>
          <a:p>
            <a:pPr eaLnBrk="1" hangingPunct="1">
              <a:defRPr/>
            </a:pPr>
            <a:endParaRPr lang="zh-CN" altLang="en-US"/>
          </a:p>
        </p:txBody>
      </p:sp>
      <p:sp>
        <p:nvSpPr>
          <p:cNvPr id="20" name="Text Box 6">
            <a:extLst>
              <a:ext uri="{FF2B5EF4-FFF2-40B4-BE49-F238E27FC236}">
                <a16:creationId xmlns:a16="http://schemas.microsoft.com/office/drawing/2014/main" id="{519ED114-18DC-48F1-B994-0BD7B24CE95E}"/>
              </a:ext>
            </a:extLst>
          </p:cNvPr>
          <p:cNvSpPr txBox="1">
            <a:spLocks noChangeArrowheads="1"/>
          </p:cNvSpPr>
          <p:nvPr/>
        </p:nvSpPr>
        <p:spPr bwMode="auto">
          <a:xfrm>
            <a:off x="4060825" y="4332288"/>
            <a:ext cx="9906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zh-CN" altLang="en-US" sz="2400" b="1">
                <a:solidFill>
                  <a:srgbClr val="C00000"/>
                </a:solidFill>
                <a:latin typeface="Times New Roman" panose="02020603050405020304" pitchFamily="18" charset="0"/>
              </a:rPr>
              <a:t>东晋</a:t>
            </a:r>
          </a:p>
        </p:txBody>
      </p:sp>
      <p:sp>
        <p:nvSpPr>
          <p:cNvPr id="21" name="Text Box 9">
            <a:extLst>
              <a:ext uri="{FF2B5EF4-FFF2-40B4-BE49-F238E27FC236}">
                <a16:creationId xmlns:a16="http://schemas.microsoft.com/office/drawing/2014/main" id="{08255913-965B-4469-BB16-A497B2A29462}"/>
              </a:ext>
            </a:extLst>
          </p:cNvPr>
          <p:cNvSpPr txBox="1">
            <a:spLocks noChangeArrowheads="1"/>
          </p:cNvSpPr>
          <p:nvPr/>
        </p:nvSpPr>
        <p:spPr bwMode="auto">
          <a:xfrm>
            <a:off x="3984625" y="2847975"/>
            <a:ext cx="1295400"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zh-CN" altLang="en-US" sz="2400" b="1">
                <a:latin typeface="Times New Roman" panose="02020603050405020304" pitchFamily="18" charset="0"/>
              </a:rPr>
              <a:t>十六国并存</a:t>
            </a:r>
          </a:p>
        </p:txBody>
      </p:sp>
      <p:sp>
        <p:nvSpPr>
          <p:cNvPr id="22" name="Text Box 11">
            <a:extLst>
              <a:ext uri="{FF2B5EF4-FFF2-40B4-BE49-F238E27FC236}">
                <a16:creationId xmlns:a16="http://schemas.microsoft.com/office/drawing/2014/main" id="{FA273EEA-FB1B-4172-894F-C1E739CAA75F}"/>
              </a:ext>
            </a:extLst>
          </p:cNvPr>
          <p:cNvSpPr txBox="1">
            <a:spLocks noChangeArrowheads="1"/>
          </p:cNvSpPr>
          <p:nvPr/>
        </p:nvSpPr>
        <p:spPr bwMode="auto">
          <a:xfrm>
            <a:off x="5165725" y="4332288"/>
            <a:ext cx="4572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zh-CN" altLang="en-US" sz="2400" b="1">
                <a:solidFill>
                  <a:srgbClr val="C00000"/>
                </a:solidFill>
                <a:latin typeface="Times New Roman" panose="02020603050405020304" pitchFamily="18" charset="0"/>
              </a:rPr>
              <a:t>宋</a:t>
            </a:r>
          </a:p>
        </p:txBody>
      </p:sp>
      <p:sp>
        <p:nvSpPr>
          <p:cNvPr id="23" name="AutoShape 12">
            <a:extLst>
              <a:ext uri="{FF2B5EF4-FFF2-40B4-BE49-F238E27FC236}">
                <a16:creationId xmlns:a16="http://schemas.microsoft.com/office/drawing/2014/main" id="{E0CF260B-0344-471D-AAF0-FF517273F80F}"/>
              </a:ext>
            </a:extLst>
          </p:cNvPr>
          <p:cNvSpPr>
            <a:spLocks noChangeArrowheads="1"/>
          </p:cNvSpPr>
          <p:nvPr/>
        </p:nvSpPr>
        <p:spPr bwMode="auto">
          <a:xfrm>
            <a:off x="5565775" y="4433888"/>
            <a:ext cx="304800" cy="228600"/>
          </a:xfrm>
          <a:prstGeom prst="rightArrow">
            <a:avLst>
              <a:gd name="adj1" fmla="val 50000"/>
              <a:gd name="adj2" fmla="val 33302"/>
            </a:avLst>
          </a:prstGeom>
          <a:ln>
            <a:headEnd/>
            <a:tailEnd/>
          </a:ln>
        </p:spPr>
        <p:style>
          <a:lnRef idx="1">
            <a:schemeClr val="accent1"/>
          </a:lnRef>
          <a:fillRef idx="2">
            <a:schemeClr val="accent1"/>
          </a:fillRef>
          <a:effectRef idx="1">
            <a:schemeClr val="accent1"/>
          </a:effectRef>
          <a:fontRef idx="minor">
            <a:schemeClr val="dk1"/>
          </a:fontRef>
        </p:style>
        <p:txBody>
          <a:bodyPr wrap="none" anchor="ctr"/>
          <a:lstStyle/>
          <a:p>
            <a:pPr eaLnBrk="1" hangingPunct="1">
              <a:defRPr/>
            </a:pPr>
            <a:endParaRPr lang="zh-CN" altLang="en-US"/>
          </a:p>
        </p:txBody>
      </p:sp>
      <p:sp>
        <p:nvSpPr>
          <p:cNvPr id="24" name="Text Box 13">
            <a:extLst>
              <a:ext uri="{FF2B5EF4-FFF2-40B4-BE49-F238E27FC236}">
                <a16:creationId xmlns:a16="http://schemas.microsoft.com/office/drawing/2014/main" id="{89B3A2B5-70C2-412E-8DE7-4C8ABD7741D9}"/>
              </a:ext>
            </a:extLst>
          </p:cNvPr>
          <p:cNvSpPr txBox="1">
            <a:spLocks noChangeArrowheads="1"/>
          </p:cNvSpPr>
          <p:nvPr/>
        </p:nvSpPr>
        <p:spPr bwMode="auto">
          <a:xfrm>
            <a:off x="5815013" y="4332288"/>
            <a:ext cx="4572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zh-CN" altLang="en-US" sz="2400" b="1">
                <a:solidFill>
                  <a:srgbClr val="C00000"/>
                </a:solidFill>
                <a:latin typeface="Times New Roman" panose="02020603050405020304" pitchFamily="18" charset="0"/>
              </a:rPr>
              <a:t>齐</a:t>
            </a:r>
          </a:p>
        </p:txBody>
      </p:sp>
      <p:sp>
        <p:nvSpPr>
          <p:cNvPr id="25" name="AutoShape 14">
            <a:extLst>
              <a:ext uri="{FF2B5EF4-FFF2-40B4-BE49-F238E27FC236}">
                <a16:creationId xmlns:a16="http://schemas.microsoft.com/office/drawing/2014/main" id="{CBEFB32D-7B46-420B-A61A-01B843B15E05}"/>
              </a:ext>
            </a:extLst>
          </p:cNvPr>
          <p:cNvSpPr>
            <a:spLocks noChangeArrowheads="1"/>
          </p:cNvSpPr>
          <p:nvPr/>
        </p:nvSpPr>
        <p:spPr bwMode="auto">
          <a:xfrm>
            <a:off x="6215063" y="4433888"/>
            <a:ext cx="304800" cy="228600"/>
          </a:xfrm>
          <a:prstGeom prst="rightArrow">
            <a:avLst>
              <a:gd name="adj1" fmla="val 50000"/>
              <a:gd name="adj2" fmla="val 33302"/>
            </a:avLst>
          </a:prstGeom>
          <a:ln>
            <a:headEnd/>
            <a:tailEnd/>
          </a:ln>
        </p:spPr>
        <p:style>
          <a:lnRef idx="1">
            <a:schemeClr val="accent1"/>
          </a:lnRef>
          <a:fillRef idx="2">
            <a:schemeClr val="accent1"/>
          </a:fillRef>
          <a:effectRef idx="1">
            <a:schemeClr val="accent1"/>
          </a:effectRef>
          <a:fontRef idx="minor">
            <a:schemeClr val="dk1"/>
          </a:fontRef>
        </p:style>
        <p:txBody>
          <a:bodyPr wrap="none" anchor="ctr"/>
          <a:lstStyle/>
          <a:p>
            <a:pPr eaLnBrk="1" hangingPunct="1">
              <a:defRPr/>
            </a:pPr>
            <a:endParaRPr lang="zh-CN" altLang="en-US"/>
          </a:p>
        </p:txBody>
      </p:sp>
      <p:sp>
        <p:nvSpPr>
          <p:cNvPr id="26" name="Text Box 15">
            <a:extLst>
              <a:ext uri="{FF2B5EF4-FFF2-40B4-BE49-F238E27FC236}">
                <a16:creationId xmlns:a16="http://schemas.microsoft.com/office/drawing/2014/main" id="{01BE1EEA-E99A-44A6-B045-532D677F79F5}"/>
              </a:ext>
            </a:extLst>
          </p:cNvPr>
          <p:cNvSpPr txBox="1">
            <a:spLocks noChangeArrowheads="1"/>
          </p:cNvSpPr>
          <p:nvPr/>
        </p:nvSpPr>
        <p:spPr bwMode="auto">
          <a:xfrm>
            <a:off x="6464300" y="4332288"/>
            <a:ext cx="4572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zh-CN" altLang="en-US" sz="2400" b="1">
                <a:solidFill>
                  <a:srgbClr val="C00000"/>
                </a:solidFill>
                <a:latin typeface="Times New Roman" panose="02020603050405020304" pitchFamily="18" charset="0"/>
              </a:rPr>
              <a:t>梁</a:t>
            </a:r>
          </a:p>
        </p:txBody>
      </p:sp>
      <p:sp>
        <p:nvSpPr>
          <p:cNvPr id="27" name="AutoShape 16">
            <a:extLst>
              <a:ext uri="{FF2B5EF4-FFF2-40B4-BE49-F238E27FC236}">
                <a16:creationId xmlns:a16="http://schemas.microsoft.com/office/drawing/2014/main" id="{5BE1A3DD-D946-487B-801C-5560002DD1A9}"/>
              </a:ext>
            </a:extLst>
          </p:cNvPr>
          <p:cNvSpPr>
            <a:spLocks noChangeArrowheads="1"/>
          </p:cNvSpPr>
          <p:nvPr/>
        </p:nvSpPr>
        <p:spPr bwMode="auto">
          <a:xfrm>
            <a:off x="6864350" y="4433888"/>
            <a:ext cx="304800" cy="228600"/>
          </a:xfrm>
          <a:prstGeom prst="rightArrow">
            <a:avLst>
              <a:gd name="adj1" fmla="val 50000"/>
              <a:gd name="adj2" fmla="val 33302"/>
            </a:avLst>
          </a:prstGeom>
          <a:ln>
            <a:headEnd/>
            <a:tailEnd/>
          </a:ln>
        </p:spPr>
        <p:style>
          <a:lnRef idx="1">
            <a:schemeClr val="accent1"/>
          </a:lnRef>
          <a:fillRef idx="2">
            <a:schemeClr val="accent1"/>
          </a:fillRef>
          <a:effectRef idx="1">
            <a:schemeClr val="accent1"/>
          </a:effectRef>
          <a:fontRef idx="minor">
            <a:schemeClr val="dk1"/>
          </a:fontRef>
        </p:style>
        <p:txBody>
          <a:bodyPr wrap="none" anchor="ctr"/>
          <a:lstStyle/>
          <a:p>
            <a:pPr eaLnBrk="1" hangingPunct="1">
              <a:defRPr/>
            </a:pPr>
            <a:endParaRPr lang="zh-CN" altLang="en-US"/>
          </a:p>
        </p:txBody>
      </p:sp>
      <p:sp>
        <p:nvSpPr>
          <p:cNvPr id="28" name="Text Box 17">
            <a:extLst>
              <a:ext uri="{FF2B5EF4-FFF2-40B4-BE49-F238E27FC236}">
                <a16:creationId xmlns:a16="http://schemas.microsoft.com/office/drawing/2014/main" id="{02CB9A2F-3F4E-4A7C-A5B5-726025F039AA}"/>
              </a:ext>
            </a:extLst>
          </p:cNvPr>
          <p:cNvSpPr txBox="1">
            <a:spLocks noChangeArrowheads="1"/>
          </p:cNvSpPr>
          <p:nvPr/>
        </p:nvSpPr>
        <p:spPr bwMode="auto">
          <a:xfrm>
            <a:off x="7112000" y="4332288"/>
            <a:ext cx="5334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zh-CN" altLang="en-US" sz="2400" b="1">
                <a:solidFill>
                  <a:srgbClr val="C00000"/>
                </a:solidFill>
                <a:latin typeface="Times New Roman" panose="02020603050405020304" pitchFamily="18" charset="0"/>
              </a:rPr>
              <a:t>陈</a:t>
            </a:r>
          </a:p>
        </p:txBody>
      </p:sp>
      <p:sp>
        <p:nvSpPr>
          <p:cNvPr id="29" name="Line 20">
            <a:extLst>
              <a:ext uri="{FF2B5EF4-FFF2-40B4-BE49-F238E27FC236}">
                <a16:creationId xmlns:a16="http://schemas.microsoft.com/office/drawing/2014/main" id="{1D6B1358-7EDB-4EAF-B916-FDC48CC0ECDF}"/>
              </a:ext>
            </a:extLst>
          </p:cNvPr>
          <p:cNvSpPr>
            <a:spLocks noChangeShapeType="1"/>
          </p:cNvSpPr>
          <p:nvPr/>
        </p:nvSpPr>
        <p:spPr bwMode="auto">
          <a:xfrm>
            <a:off x="5432425" y="5210175"/>
            <a:ext cx="20574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0" name="Text Box 22">
            <a:extLst>
              <a:ext uri="{FF2B5EF4-FFF2-40B4-BE49-F238E27FC236}">
                <a16:creationId xmlns:a16="http://schemas.microsoft.com/office/drawing/2014/main" id="{DD402E6C-664F-4AF6-B35B-C12A972A81BB}"/>
              </a:ext>
            </a:extLst>
          </p:cNvPr>
          <p:cNvSpPr txBox="1">
            <a:spLocks noChangeArrowheads="1"/>
          </p:cNvSpPr>
          <p:nvPr/>
        </p:nvSpPr>
        <p:spPr bwMode="auto">
          <a:xfrm>
            <a:off x="8094663" y="3089275"/>
            <a:ext cx="995362"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2400" b="1">
                <a:solidFill>
                  <a:srgbClr val="FF0000"/>
                </a:solidFill>
                <a:latin typeface="黑体" panose="02010609060101010101" pitchFamily="49" charset="-122"/>
                <a:ea typeface="黑体" panose="02010609060101010101" pitchFamily="49" charset="-122"/>
              </a:rPr>
              <a:t>581</a:t>
            </a:r>
            <a:r>
              <a:rPr lang="zh-CN" altLang="en-US" sz="2400" b="1">
                <a:solidFill>
                  <a:srgbClr val="FF0000"/>
                </a:solidFill>
                <a:latin typeface="黑体" panose="02010609060101010101" pitchFamily="49" charset="-122"/>
                <a:ea typeface="黑体" panose="02010609060101010101" pitchFamily="49" charset="-122"/>
              </a:rPr>
              <a:t>年</a:t>
            </a:r>
          </a:p>
        </p:txBody>
      </p:sp>
      <p:sp>
        <p:nvSpPr>
          <p:cNvPr id="31" name="AutoShape 23">
            <a:extLst>
              <a:ext uri="{FF2B5EF4-FFF2-40B4-BE49-F238E27FC236}">
                <a16:creationId xmlns:a16="http://schemas.microsoft.com/office/drawing/2014/main" id="{934566B0-AED4-47FE-A1D9-776ADF5718E3}"/>
              </a:ext>
            </a:extLst>
          </p:cNvPr>
          <p:cNvSpPr>
            <a:spLocks noChangeArrowheads="1"/>
          </p:cNvSpPr>
          <p:nvPr/>
        </p:nvSpPr>
        <p:spPr bwMode="auto">
          <a:xfrm>
            <a:off x="4899025" y="3228975"/>
            <a:ext cx="457200" cy="228600"/>
          </a:xfrm>
          <a:prstGeom prst="rightArrow">
            <a:avLst>
              <a:gd name="adj1" fmla="val 50000"/>
              <a:gd name="adj2" fmla="val 50000"/>
            </a:avLst>
          </a:prstGeom>
          <a:ln>
            <a:headEnd/>
            <a:tailEnd/>
          </a:ln>
        </p:spPr>
        <p:style>
          <a:lnRef idx="1">
            <a:schemeClr val="accent1"/>
          </a:lnRef>
          <a:fillRef idx="2">
            <a:schemeClr val="accent1"/>
          </a:fillRef>
          <a:effectRef idx="1">
            <a:schemeClr val="accent1"/>
          </a:effectRef>
          <a:fontRef idx="minor">
            <a:schemeClr val="dk1"/>
          </a:fontRef>
        </p:style>
        <p:txBody>
          <a:bodyPr wrap="none" anchor="ctr"/>
          <a:lstStyle/>
          <a:p>
            <a:pPr eaLnBrk="1" hangingPunct="1">
              <a:defRPr/>
            </a:pPr>
            <a:endParaRPr lang="zh-CN" altLang="en-US"/>
          </a:p>
        </p:txBody>
      </p:sp>
      <p:sp>
        <p:nvSpPr>
          <p:cNvPr id="32" name="Text Box 24">
            <a:extLst>
              <a:ext uri="{FF2B5EF4-FFF2-40B4-BE49-F238E27FC236}">
                <a16:creationId xmlns:a16="http://schemas.microsoft.com/office/drawing/2014/main" id="{4C93CEE2-2911-410E-878D-AB57CE0F5E79}"/>
              </a:ext>
            </a:extLst>
          </p:cNvPr>
          <p:cNvSpPr txBox="1">
            <a:spLocks noChangeArrowheads="1"/>
          </p:cNvSpPr>
          <p:nvPr/>
        </p:nvSpPr>
        <p:spPr bwMode="auto">
          <a:xfrm>
            <a:off x="4899025" y="3533775"/>
            <a:ext cx="1371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2400" b="1">
                <a:latin typeface="宋体" panose="02010600030101010101" pitchFamily="2" charset="-122"/>
              </a:rPr>
              <a:t>(</a:t>
            </a:r>
            <a:r>
              <a:rPr lang="zh-CN" altLang="en-US" sz="2400" b="1">
                <a:latin typeface="宋体" panose="02010600030101010101" pitchFamily="2" charset="-122"/>
              </a:rPr>
              <a:t>鲜卑族</a:t>
            </a:r>
            <a:r>
              <a:rPr lang="en-US" altLang="zh-CN" sz="2400" b="1">
                <a:latin typeface="宋体" panose="02010600030101010101" pitchFamily="2" charset="-122"/>
              </a:rPr>
              <a:t>)</a:t>
            </a:r>
          </a:p>
        </p:txBody>
      </p:sp>
      <p:sp>
        <p:nvSpPr>
          <p:cNvPr id="33" name="Rectangle 25">
            <a:extLst>
              <a:ext uri="{FF2B5EF4-FFF2-40B4-BE49-F238E27FC236}">
                <a16:creationId xmlns:a16="http://schemas.microsoft.com/office/drawing/2014/main" id="{E1E58E36-1790-4CCD-87FC-5D8436F4C7D0}"/>
              </a:ext>
            </a:extLst>
          </p:cNvPr>
          <p:cNvSpPr>
            <a:spLocks noChangeArrowheads="1"/>
          </p:cNvSpPr>
          <p:nvPr/>
        </p:nvSpPr>
        <p:spPr bwMode="auto">
          <a:xfrm>
            <a:off x="5280025" y="3152775"/>
            <a:ext cx="9906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solidFill>
                  <a:srgbClr val="C00000"/>
                </a:solidFill>
                <a:latin typeface="Times New Roman" panose="02020603050405020304" pitchFamily="18" charset="0"/>
              </a:rPr>
              <a:t>北魏</a:t>
            </a:r>
          </a:p>
        </p:txBody>
      </p:sp>
      <p:sp>
        <p:nvSpPr>
          <p:cNvPr id="34" name="AutoShape 34">
            <a:extLst>
              <a:ext uri="{FF2B5EF4-FFF2-40B4-BE49-F238E27FC236}">
                <a16:creationId xmlns:a16="http://schemas.microsoft.com/office/drawing/2014/main" id="{346D2E2F-4465-4C5C-BE78-8D873204FAF8}"/>
              </a:ext>
            </a:extLst>
          </p:cNvPr>
          <p:cNvSpPr>
            <a:spLocks/>
          </p:cNvSpPr>
          <p:nvPr/>
        </p:nvSpPr>
        <p:spPr bwMode="auto">
          <a:xfrm>
            <a:off x="6118225" y="2771775"/>
            <a:ext cx="228600" cy="1143000"/>
          </a:xfrm>
          <a:prstGeom prst="leftBrace">
            <a:avLst>
              <a:gd name="adj1" fmla="val 41551"/>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35" name="Text Box 35">
            <a:extLst>
              <a:ext uri="{FF2B5EF4-FFF2-40B4-BE49-F238E27FC236}">
                <a16:creationId xmlns:a16="http://schemas.microsoft.com/office/drawing/2014/main" id="{185FAAE6-39B2-4B1C-8A9A-44530FA9B8EA}"/>
              </a:ext>
            </a:extLst>
          </p:cNvPr>
          <p:cNvSpPr txBox="1">
            <a:spLocks noChangeArrowheads="1"/>
          </p:cNvSpPr>
          <p:nvPr/>
        </p:nvSpPr>
        <p:spPr bwMode="auto">
          <a:xfrm>
            <a:off x="6270625" y="2543175"/>
            <a:ext cx="914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zh-CN" altLang="en-US" sz="2400" b="1">
                <a:latin typeface="Times New Roman" panose="02020603050405020304" pitchFamily="18" charset="0"/>
              </a:rPr>
              <a:t>东魏</a:t>
            </a:r>
          </a:p>
        </p:txBody>
      </p:sp>
      <p:sp>
        <p:nvSpPr>
          <p:cNvPr id="36" name="AutoShape 37">
            <a:extLst>
              <a:ext uri="{FF2B5EF4-FFF2-40B4-BE49-F238E27FC236}">
                <a16:creationId xmlns:a16="http://schemas.microsoft.com/office/drawing/2014/main" id="{F5FA1A8A-44A4-42AB-BF25-E43B68E5112D}"/>
              </a:ext>
            </a:extLst>
          </p:cNvPr>
          <p:cNvSpPr>
            <a:spLocks noChangeArrowheads="1"/>
          </p:cNvSpPr>
          <p:nvPr/>
        </p:nvSpPr>
        <p:spPr bwMode="auto">
          <a:xfrm>
            <a:off x="7032625" y="2695575"/>
            <a:ext cx="457200" cy="228600"/>
          </a:xfrm>
          <a:prstGeom prst="rightArrow">
            <a:avLst>
              <a:gd name="adj1" fmla="val 50000"/>
              <a:gd name="adj2" fmla="val 50000"/>
            </a:avLst>
          </a:prstGeom>
          <a:ln>
            <a:headEnd/>
            <a:tailEnd/>
          </a:ln>
        </p:spPr>
        <p:style>
          <a:lnRef idx="1">
            <a:schemeClr val="accent1"/>
          </a:lnRef>
          <a:fillRef idx="2">
            <a:schemeClr val="accent1"/>
          </a:fillRef>
          <a:effectRef idx="1">
            <a:schemeClr val="accent1"/>
          </a:effectRef>
          <a:fontRef idx="minor">
            <a:schemeClr val="dk1"/>
          </a:fontRef>
        </p:style>
        <p:txBody>
          <a:bodyPr wrap="none" anchor="ctr"/>
          <a:lstStyle/>
          <a:p>
            <a:pPr eaLnBrk="1" hangingPunct="1">
              <a:defRPr/>
            </a:pPr>
            <a:endParaRPr lang="zh-CN" altLang="en-US"/>
          </a:p>
        </p:txBody>
      </p:sp>
      <p:sp>
        <p:nvSpPr>
          <p:cNvPr id="37" name="Text Box 39">
            <a:extLst>
              <a:ext uri="{FF2B5EF4-FFF2-40B4-BE49-F238E27FC236}">
                <a16:creationId xmlns:a16="http://schemas.microsoft.com/office/drawing/2014/main" id="{B7471C61-8C2A-4CF2-B205-B1983C77F463}"/>
              </a:ext>
            </a:extLst>
          </p:cNvPr>
          <p:cNvSpPr txBox="1">
            <a:spLocks noChangeArrowheads="1"/>
          </p:cNvSpPr>
          <p:nvPr/>
        </p:nvSpPr>
        <p:spPr bwMode="auto">
          <a:xfrm>
            <a:off x="7413625" y="2543175"/>
            <a:ext cx="914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zh-CN" altLang="en-US" sz="2400" b="1">
                <a:latin typeface="Times New Roman" panose="02020603050405020304" pitchFamily="18" charset="0"/>
              </a:rPr>
              <a:t>北齐</a:t>
            </a:r>
          </a:p>
        </p:txBody>
      </p:sp>
      <p:sp>
        <p:nvSpPr>
          <p:cNvPr id="38" name="Text Box 40">
            <a:extLst>
              <a:ext uri="{FF2B5EF4-FFF2-40B4-BE49-F238E27FC236}">
                <a16:creationId xmlns:a16="http://schemas.microsoft.com/office/drawing/2014/main" id="{B1025596-AC87-4A6D-BFC5-34BB254124BA}"/>
              </a:ext>
            </a:extLst>
          </p:cNvPr>
          <p:cNvSpPr txBox="1">
            <a:spLocks noChangeArrowheads="1"/>
          </p:cNvSpPr>
          <p:nvPr/>
        </p:nvSpPr>
        <p:spPr bwMode="auto">
          <a:xfrm>
            <a:off x="7397750" y="3505200"/>
            <a:ext cx="914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zh-CN" altLang="en-US" sz="2400" b="1">
                <a:latin typeface="Times New Roman" panose="02020603050405020304" pitchFamily="18" charset="0"/>
              </a:rPr>
              <a:t>北周</a:t>
            </a:r>
          </a:p>
        </p:txBody>
      </p:sp>
      <p:sp>
        <p:nvSpPr>
          <p:cNvPr id="39" name="AutoShape 41">
            <a:extLst>
              <a:ext uri="{FF2B5EF4-FFF2-40B4-BE49-F238E27FC236}">
                <a16:creationId xmlns:a16="http://schemas.microsoft.com/office/drawing/2014/main" id="{61ACB329-8BC4-4A7F-B400-831683DF4594}"/>
              </a:ext>
            </a:extLst>
          </p:cNvPr>
          <p:cNvSpPr>
            <a:spLocks noChangeArrowheads="1"/>
          </p:cNvSpPr>
          <p:nvPr/>
        </p:nvSpPr>
        <p:spPr bwMode="auto">
          <a:xfrm>
            <a:off x="7718425" y="3076575"/>
            <a:ext cx="228600" cy="457200"/>
          </a:xfrm>
          <a:prstGeom prst="downArrow">
            <a:avLst>
              <a:gd name="adj1" fmla="val 50000"/>
              <a:gd name="adj2" fmla="val 50000"/>
            </a:avLst>
          </a:prstGeom>
          <a:ln>
            <a:headEnd/>
            <a:tailEnd/>
          </a:ln>
        </p:spPr>
        <p:style>
          <a:lnRef idx="1">
            <a:schemeClr val="accent1"/>
          </a:lnRef>
          <a:fillRef idx="2">
            <a:schemeClr val="accent1"/>
          </a:fillRef>
          <a:effectRef idx="1">
            <a:schemeClr val="accent1"/>
          </a:effectRef>
          <a:fontRef idx="minor">
            <a:schemeClr val="dk1"/>
          </a:fontRef>
        </p:style>
        <p:txBody>
          <a:bodyPr vert="eaVert" wrap="none" anchor="ctr"/>
          <a:lstStyle/>
          <a:p>
            <a:pPr eaLnBrk="1" hangingPunct="1">
              <a:defRPr/>
            </a:pPr>
            <a:endParaRPr lang="zh-CN" altLang="en-US"/>
          </a:p>
        </p:txBody>
      </p:sp>
      <p:sp>
        <p:nvSpPr>
          <p:cNvPr id="40" name="Text Box 43">
            <a:extLst>
              <a:ext uri="{FF2B5EF4-FFF2-40B4-BE49-F238E27FC236}">
                <a16:creationId xmlns:a16="http://schemas.microsoft.com/office/drawing/2014/main" id="{C2D17076-B7F7-4031-97F3-B9A8021F80ED}"/>
              </a:ext>
            </a:extLst>
          </p:cNvPr>
          <p:cNvSpPr txBox="1">
            <a:spLocks noChangeArrowheads="1"/>
          </p:cNvSpPr>
          <p:nvPr/>
        </p:nvSpPr>
        <p:spPr bwMode="auto">
          <a:xfrm>
            <a:off x="8480425" y="3533775"/>
            <a:ext cx="60960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zh-CN" altLang="en-US" sz="2800" b="1">
                <a:solidFill>
                  <a:srgbClr val="FF0000"/>
                </a:solidFill>
                <a:latin typeface="黑体" panose="02010609060101010101" pitchFamily="49" charset="-122"/>
                <a:ea typeface="黑体" panose="02010609060101010101" pitchFamily="49" charset="-122"/>
              </a:rPr>
              <a:t>隋</a:t>
            </a:r>
          </a:p>
        </p:txBody>
      </p:sp>
      <p:sp>
        <p:nvSpPr>
          <p:cNvPr id="41" name="AutoShape 44">
            <a:extLst>
              <a:ext uri="{FF2B5EF4-FFF2-40B4-BE49-F238E27FC236}">
                <a16:creationId xmlns:a16="http://schemas.microsoft.com/office/drawing/2014/main" id="{1B89EE7C-3282-454F-8301-D6B3C9291484}"/>
              </a:ext>
            </a:extLst>
          </p:cNvPr>
          <p:cNvSpPr>
            <a:spLocks noChangeArrowheads="1"/>
          </p:cNvSpPr>
          <p:nvPr/>
        </p:nvSpPr>
        <p:spPr bwMode="auto">
          <a:xfrm>
            <a:off x="7718425" y="3990975"/>
            <a:ext cx="1219200" cy="533400"/>
          </a:xfrm>
          <a:custGeom>
            <a:avLst/>
            <a:gdLst>
              <a:gd name="T0" fmla="*/ 17010 w 21600"/>
              <a:gd name="T1" fmla="*/ 0 h 21600"/>
              <a:gd name="T2" fmla="*/ 12420 w 21600"/>
              <a:gd name="T3" fmla="*/ 7200 h 21600"/>
              <a:gd name="T4" fmla="*/ 15920 w 21600"/>
              <a:gd name="T5" fmla="*/ 7200 h 21600"/>
              <a:gd name="T6" fmla="*/ 15920 w 21600"/>
              <a:gd name="T7" fmla="*/ 18998 h 21600"/>
              <a:gd name="T8" fmla="*/ 0 w 21600"/>
              <a:gd name="T9" fmla="*/ 18998 h 21600"/>
              <a:gd name="T10" fmla="*/ 0 w 21600"/>
              <a:gd name="T11" fmla="*/ 21600 h 21600"/>
              <a:gd name="T12" fmla="*/ 18100 w 21600"/>
              <a:gd name="T13" fmla="*/ 21600 h 21600"/>
              <a:gd name="T14" fmla="*/ 18100 w 21600"/>
              <a:gd name="T15" fmla="*/ 7200 h 21600"/>
              <a:gd name="T16" fmla="*/ 21600 w 21600"/>
              <a:gd name="T17" fmla="*/ 7200 h 21600"/>
              <a:gd name="T18" fmla="*/ 17010 w 21600"/>
              <a:gd name="T19" fmla="*/ 0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600" h="21600">
                <a:moveTo>
                  <a:pt x="17010" y="0"/>
                </a:moveTo>
                <a:lnTo>
                  <a:pt x="12420" y="7200"/>
                </a:lnTo>
                <a:lnTo>
                  <a:pt x="15920" y="7200"/>
                </a:lnTo>
                <a:lnTo>
                  <a:pt x="15920" y="18998"/>
                </a:lnTo>
                <a:lnTo>
                  <a:pt x="0" y="18998"/>
                </a:lnTo>
                <a:lnTo>
                  <a:pt x="0" y="21600"/>
                </a:lnTo>
                <a:lnTo>
                  <a:pt x="18100" y="21600"/>
                </a:lnTo>
                <a:lnTo>
                  <a:pt x="18100" y="7200"/>
                </a:lnTo>
                <a:lnTo>
                  <a:pt x="21600" y="7200"/>
                </a:lnTo>
                <a:lnTo>
                  <a:pt x="17010" y="0"/>
                </a:lnTo>
                <a:close/>
              </a:path>
            </a:pathLst>
          </a:custGeom>
          <a:ln>
            <a:headEnd/>
            <a:tailEnd/>
          </a:ln>
        </p:spPr>
        <p:style>
          <a:lnRef idx="1">
            <a:schemeClr val="accent2"/>
          </a:lnRef>
          <a:fillRef idx="2">
            <a:schemeClr val="accent2"/>
          </a:fillRef>
          <a:effectRef idx="1">
            <a:schemeClr val="accent2"/>
          </a:effectRef>
          <a:fontRef idx="minor">
            <a:schemeClr val="dk1"/>
          </a:fontRef>
        </p:style>
        <p:txBody>
          <a:bodyPr/>
          <a:lstStyle/>
          <a:p>
            <a:pPr eaLnBrk="1" hangingPunct="1">
              <a:defRPr/>
            </a:pPr>
            <a:endParaRPr lang="zh-CN" altLang="en-US"/>
          </a:p>
        </p:txBody>
      </p:sp>
      <p:sp>
        <p:nvSpPr>
          <p:cNvPr id="42" name="Line 46">
            <a:extLst>
              <a:ext uri="{FF2B5EF4-FFF2-40B4-BE49-F238E27FC236}">
                <a16:creationId xmlns:a16="http://schemas.microsoft.com/office/drawing/2014/main" id="{FE921EC9-9E8B-429C-A7FB-018857EA0BA6}"/>
              </a:ext>
            </a:extLst>
          </p:cNvPr>
          <p:cNvSpPr>
            <a:spLocks noChangeShapeType="1"/>
          </p:cNvSpPr>
          <p:nvPr/>
        </p:nvSpPr>
        <p:spPr bwMode="auto">
          <a:xfrm>
            <a:off x="5661025" y="2314575"/>
            <a:ext cx="22098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3" name="Text Box 49">
            <a:extLst>
              <a:ext uri="{FF2B5EF4-FFF2-40B4-BE49-F238E27FC236}">
                <a16:creationId xmlns:a16="http://schemas.microsoft.com/office/drawing/2014/main" id="{8F7882FB-E792-4EFE-9388-3BDF1AB92B6B}"/>
              </a:ext>
            </a:extLst>
          </p:cNvPr>
          <p:cNvSpPr txBox="1">
            <a:spLocks noChangeArrowheads="1"/>
          </p:cNvSpPr>
          <p:nvPr/>
        </p:nvSpPr>
        <p:spPr bwMode="auto">
          <a:xfrm>
            <a:off x="6351588" y="1628775"/>
            <a:ext cx="106680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zh-CN" altLang="en-US" sz="2800" b="1">
                <a:solidFill>
                  <a:srgbClr val="FF0000"/>
                </a:solidFill>
                <a:latin typeface="黑体" panose="02010609060101010101" pitchFamily="49" charset="-122"/>
                <a:ea typeface="黑体" panose="02010609060101010101" pitchFamily="49" charset="-122"/>
              </a:rPr>
              <a:t>北朝</a:t>
            </a:r>
          </a:p>
        </p:txBody>
      </p:sp>
      <p:sp>
        <p:nvSpPr>
          <p:cNvPr id="44" name="Text Box 50">
            <a:extLst>
              <a:ext uri="{FF2B5EF4-FFF2-40B4-BE49-F238E27FC236}">
                <a16:creationId xmlns:a16="http://schemas.microsoft.com/office/drawing/2014/main" id="{BC18A7B1-BF94-43A6-B2B9-25113EB2ED6B}"/>
              </a:ext>
            </a:extLst>
          </p:cNvPr>
          <p:cNvSpPr txBox="1">
            <a:spLocks noChangeArrowheads="1"/>
          </p:cNvSpPr>
          <p:nvPr/>
        </p:nvSpPr>
        <p:spPr bwMode="auto">
          <a:xfrm>
            <a:off x="7947025" y="4600575"/>
            <a:ext cx="9906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2400" b="1">
                <a:solidFill>
                  <a:srgbClr val="FF0000"/>
                </a:solidFill>
                <a:latin typeface="黑体" panose="02010609060101010101" pitchFamily="49" charset="-122"/>
                <a:ea typeface="黑体" panose="02010609060101010101" pitchFamily="49" charset="-122"/>
              </a:rPr>
              <a:t>589</a:t>
            </a:r>
            <a:r>
              <a:rPr lang="zh-CN" altLang="en-US" sz="2400" b="1">
                <a:solidFill>
                  <a:srgbClr val="FF0000"/>
                </a:solidFill>
                <a:latin typeface="黑体" panose="02010609060101010101" pitchFamily="49" charset="-122"/>
                <a:ea typeface="黑体" panose="02010609060101010101" pitchFamily="49" charset="-122"/>
              </a:rPr>
              <a:t>年</a:t>
            </a:r>
          </a:p>
        </p:txBody>
      </p:sp>
      <p:sp>
        <p:nvSpPr>
          <p:cNvPr id="45" name="Text Box 51">
            <a:extLst>
              <a:ext uri="{FF2B5EF4-FFF2-40B4-BE49-F238E27FC236}">
                <a16:creationId xmlns:a16="http://schemas.microsoft.com/office/drawing/2014/main" id="{77AB7181-3128-43FF-8176-D7187E296033}"/>
              </a:ext>
            </a:extLst>
          </p:cNvPr>
          <p:cNvSpPr txBox="1">
            <a:spLocks noChangeArrowheads="1"/>
          </p:cNvSpPr>
          <p:nvPr/>
        </p:nvSpPr>
        <p:spPr bwMode="auto">
          <a:xfrm>
            <a:off x="6102350" y="5595938"/>
            <a:ext cx="1077913"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zh-CN" altLang="en-US" sz="2800" b="1">
                <a:solidFill>
                  <a:srgbClr val="FF0000"/>
                </a:solidFill>
                <a:latin typeface="黑体" panose="02010609060101010101" pitchFamily="49" charset="-122"/>
                <a:ea typeface="黑体" panose="02010609060101010101" pitchFamily="49" charset="-122"/>
              </a:rPr>
              <a:t>南朝</a:t>
            </a:r>
          </a:p>
        </p:txBody>
      </p:sp>
      <p:sp>
        <p:nvSpPr>
          <p:cNvPr id="46" name="AutoShape 10">
            <a:extLst>
              <a:ext uri="{FF2B5EF4-FFF2-40B4-BE49-F238E27FC236}">
                <a16:creationId xmlns:a16="http://schemas.microsoft.com/office/drawing/2014/main" id="{783FA771-D037-43EB-9C35-501FECA59CD0}"/>
              </a:ext>
            </a:extLst>
          </p:cNvPr>
          <p:cNvSpPr>
            <a:spLocks noChangeArrowheads="1"/>
          </p:cNvSpPr>
          <p:nvPr/>
        </p:nvSpPr>
        <p:spPr bwMode="auto">
          <a:xfrm>
            <a:off x="4841875" y="4433888"/>
            <a:ext cx="381000" cy="228600"/>
          </a:xfrm>
          <a:prstGeom prst="rightArrow">
            <a:avLst>
              <a:gd name="adj1" fmla="val 50000"/>
              <a:gd name="adj2" fmla="val 41628"/>
            </a:avLst>
          </a:prstGeom>
          <a:ln>
            <a:headEnd/>
            <a:tailEnd/>
          </a:ln>
        </p:spPr>
        <p:style>
          <a:lnRef idx="1">
            <a:schemeClr val="accent1"/>
          </a:lnRef>
          <a:fillRef idx="2">
            <a:schemeClr val="accent1"/>
          </a:fillRef>
          <a:effectRef idx="1">
            <a:schemeClr val="accent1"/>
          </a:effectRef>
          <a:fontRef idx="minor">
            <a:schemeClr val="dk1"/>
          </a:fontRef>
        </p:style>
        <p:txBody>
          <a:bodyPr wrap="none" anchor="ctr"/>
          <a:lstStyle/>
          <a:p>
            <a:pPr eaLnBrk="1" hangingPunct="1">
              <a:defRPr/>
            </a:pPr>
            <a:endParaRPr lang="zh-CN" altLang="en-US"/>
          </a:p>
        </p:txBody>
      </p:sp>
      <p:sp>
        <p:nvSpPr>
          <p:cNvPr id="47" name="Line 18">
            <a:extLst>
              <a:ext uri="{FF2B5EF4-FFF2-40B4-BE49-F238E27FC236}">
                <a16:creationId xmlns:a16="http://schemas.microsoft.com/office/drawing/2014/main" id="{A88AE8C4-1D44-42AC-A966-27E547BB7581}"/>
              </a:ext>
            </a:extLst>
          </p:cNvPr>
          <p:cNvSpPr>
            <a:spLocks noChangeShapeType="1"/>
          </p:cNvSpPr>
          <p:nvPr/>
        </p:nvSpPr>
        <p:spPr bwMode="auto">
          <a:xfrm>
            <a:off x="5432425" y="4905375"/>
            <a:ext cx="0" cy="304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8" name="Line 19">
            <a:extLst>
              <a:ext uri="{FF2B5EF4-FFF2-40B4-BE49-F238E27FC236}">
                <a16:creationId xmlns:a16="http://schemas.microsoft.com/office/drawing/2014/main" id="{6DC470AC-6719-40DB-9DCF-06B421ECD5CF}"/>
              </a:ext>
            </a:extLst>
          </p:cNvPr>
          <p:cNvSpPr>
            <a:spLocks noChangeShapeType="1"/>
          </p:cNvSpPr>
          <p:nvPr/>
        </p:nvSpPr>
        <p:spPr bwMode="auto">
          <a:xfrm>
            <a:off x="7489825" y="4905375"/>
            <a:ext cx="0" cy="304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9" name="Line 21">
            <a:extLst>
              <a:ext uri="{FF2B5EF4-FFF2-40B4-BE49-F238E27FC236}">
                <a16:creationId xmlns:a16="http://schemas.microsoft.com/office/drawing/2014/main" id="{460CB159-69E9-4CE7-9089-7C6F676E8874}"/>
              </a:ext>
            </a:extLst>
          </p:cNvPr>
          <p:cNvSpPr>
            <a:spLocks noChangeShapeType="1"/>
          </p:cNvSpPr>
          <p:nvPr/>
        </p:nvSpPr>
        <p:spPr bwMode="auto">
          <a:xfrm>
            <a:off x="6575425" y="5210175"/>
            <a:ext cx="0" cy="381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0" name="Line 45">
            <a:extLst>
              <a:ext uri="{FF2B5EF4-FFF2-40B4-BE49-F238E27FC236}">
                <a16:creationId xmlns:a16="http://schemas.microsoft.com/office/drawing/2014/main" id="{5EA013C2-6EE1-4F2F-A006-82EC2FAFB715}"/>
              </a:ext>
            </a:extLst>
          </p:cNvPr>
          <p:cNvSpPr>
            <a:spLocks noChangeShapeType="1"/>
          </p:cNvSpPr>
          <p:nvPr/>
        </p:nvSpPr>
        <p:spPr bwMode="auto">
          <a:xfrm>
            <a:off x="5661025" y="2314575"/>
            <a:ext cx="0" cy="762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1" name="Line 47">
            <a:extLst>
              <a:ext uri="{FF2B5EF4-FFF2-40B4-BE49-F238E27FC236}">
                <a16:creationId xmlns:a16="http://schemas.microsoft.com/office/drawing/2014/main" id="{6CD44400-0842-46F4-AE64-C797A55C72A1}"/>
              </a:ext>
            </a:extLst>
          </p:cNvPr>
          <p:cNvSpPr>
            <a:spLocks noChangeShapeType="1"/>
          </p:cNvSpPr>
          <p:nvPr/>
        </p:nvSpPr>
        <p:spPr bwMode="auto">
          <a:xfrm>
            <a:off x="7870825" y="2314575"/>
            <a:ext cx="0" cy="304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2" name="Line 48">
            <a:extLst>
              <a:ext uri="{FF2B5EF4-FFF2-40B4-BE49-F238E27FC236}">
                <a16:creationId xmlns:a16="http://schemas.microsoft.com/office/drawing/2014/main" id="{463FA158-5F51-4DF6-A452-A14C40D7877D}"/>
              </a:ext>
            </a:extLst>
          </p:cNvPr>
          <p:cNvSpPr>
            <a:spLocks noChangeShapeType="1"/>
          </p:cNvSpPr>
          <p:nvPr/>
        </p:nvSpPr>
        <p:spPr bwMode="auto">
          <a:xfrm flipV="1">
            <a:off x="6804025" y="2085975"/>
            <a:ext cx="0" cy="228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3" name="Text Box 36">
            <a:extLst>
              <a:ext uri="{FF2B5EF4-FFF2-40B4-BE49-F238E27FC236}">
                <a16:creationId xmlns:a16="http://schemas.microsoft.com/office/drawing/2014/main" id="{C86DFDCE-026E-46E2-ACC9-60AAE9D36087}"/>
              </a:ext>
            </a:extLst>
          </p:cNvPr>
          <p:cNvSpPr txBox="1">
            <a:spLocks noChangeArrowheads="1"/>
          </p:cNvSpPr>
          <p:nvPr/>
        </p:nvSpPr>
        <p:spPr bwMode="auto">
          <a:xfrm>
            <a:off x="6270625" y="3609975"/>
            <a:ext cx="914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zh-CN" altLang="en-US" sz="2400" b="1">
                <a:latin typeface="Times New Roman" panose="02020603050405020304" pitchFamily="18" charset="0"/>
              </a:rPr>
              <a:t>西魏</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outVertical)">
                                      <p:cBhvr>
                                        <p:cTn id="7" dur="500"/>
                                        <p:tgtEl>
                                          <p:spTgt spid="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linds(horizontal)">
                                      <p:cBhvr>
                                        <p:cTn id="12" dur="500"/>
                                        <p:tgtEl>
                                          <p:spTgt spid="1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blinds(horizontal)">
                                      <p:cBhvr>
                                        <p:cTn id="17" dur="500"/>
                                        <p:tgtEl>
                                          <p:spTgt spid="1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blinds(horizontal)">
                                      <p:cBhvr>
                                        <p:cTn id="22" dur="500"/>
                                        <p:tgtEl>
                                          <p:spTgt spid="16"/>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blinds(horizontal)">
                                      <p:cBhvr>
                                        <p:cTn id="27" dur="500"/>
                                        <p:tgtEl>
                                          <p:spTgt spid="14"/>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blinds(horizontal)">
                                      <p:cBhvr>
                                        <p:cTn id="32" dur="500"/>
                                        <p:tgtEl>
                                          <p:spTgt spid="18"/>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blinds(horizontal)">
                                      <p:cBhvr>
                                        <p:cTn id="37" dur="500"/>
                                        <p:tgtEl>
                                          <p:spTgt spid="15"/>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blinds(horizontal)">
                                      <p:cBhvr>
                                        <p:cTn id="42" dur="500"/>
                                        <p:tgtEl>
                                          <p:spTgt spid="17"/>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blinds(horizontal)">
                                      <p:cBhvr>
                                        <p:cTn id="47" dur="500"/>
                                        <p:tgtEl>
                                          <p:spTgt spid="7"/>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3" presetClass="entr" presetSubtype="10" fill="hold" nodeType="click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blinds(horizontal)">
                                      <p:cBhvr>
                                        <p:cTn id="52" dur="500"/>
                                        <p:tgtEl>
                                          <p:spTgt spid="19"/>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8"/>
                                        </p:tgtEl>
                                        <p:attrNameLst>
                                          <p:attrName>style.visibility</p:attrName>
                                        </p:attrNameLst>
                                      </p:cBhvr>
                                      <p:to>
                                        <p:strVal val="visible"/>
                                      </p:to>
                                    </p:set>
                                    <p:animEffect transition="in" filter="blinds(horizontal)">
                                      <p:cBhvr>
                                        <p:cTn id="57" dur="500"/>
                                        <p:tgtEl>
                                          <p:spTgt spid="8"/>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9"/>
                                        </p:tgtEl>
                                        <p:attrNameLst>
                                          <p:attrName>style.visibility</p:attrName>
                                        </p:attrNameLst>
                                      </p:cBhvr>
                                      <p:to>
                                        <p:strVal val="visible"/>
                                      </p:to>
                                    </p:set>
                                    <p:animEffect transition="in" filter="blinds(horizontal)">
                                      <p:cBhvr>
                                        <p:cTn id="62" dur="500"/>
                                        <p:tgtEl>
                                          <p:spTgt spid="9"/>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11"/>
                                        </p:tgtEl>
                                        <p:attrNameLst>
                                          <p:attrName>style.visibility</p:attrName>
                                        </p:attrNameLst>
                                      </p:cBhvr>
                                      <p:to>
                                        <p:strVal val="visible"/>
                                      </p:to>
                                    </p:set>
                                    <p:animEffect transition="in" filter="blinds(horizontal)">
                                      <p:cBhvr>
                                        <p:cTn id="67" dur="500"/>
                                        <p:tgtEl>
                                          <p:spTgt spid="11"/>
                                        </p:tgtEl>
                                      </p:cBhvr>
                                    </p:animEffect>
                                  </p:childTnLst>
                                </p:cTn>
                              </p:par>
                              <p:par>
                                <p:cTn id="68" presetID="3" presetClass="entr" presetSubtype="10" fill="hold" grpId="0" nodeType="withEffect">
                                  <p:stCondLst>
                                    <p:cond delay="0"/>
                                  </p:stCondLst>
                                  <p:childTnLst>
                                    <p:set>
                                      <p:cBhvr>
                                        <p:cTn id="69" dur="1" fill="hold">
                                          <p:stCondLst>
                                            <p:cond delay="0"/>
                                          </p:stCondLst>
                                        </p:cTn>
                                        <p:tgtEl>
                                          <p:spTgt spid="21"/>
                                        </p:tgtEl>
                                        <p:attrNameLst>
                                          <p:attrName>style.visibility</p:attrName>
                                        </p:attrNameLst>
                                      </p:cBhvr>
                                      <p:to>
                                        <p:strVal val="visible"/>
                                      </p:to>
                                    </p:set>
                                    <p:animEffect transition="in" filter="blinds(horizontal)">
                                      <p:cBhvr>
                                        <p:cTn id="70" dur="500"/>
                                        <p:tgtEl>
                                          <p:spTgt spid="21"/>
                                        </p:tgtEl>
                                      </p:cBhvr>
                                    </p:animEffect>
                                  </p:childTnLst>
                                </p:cTn>
                              </p:par>
                            </p:childTnLst>
                          </p:cTn>
                        </p:par>
                      </p:childTnLst>
                    </p:cTn>
                  </p:par>
                  <p:par>
                    <p:cTn id="71" fill="hold" nodeType="clickPar">
                      <p:stCondLst>
                        <p:cond delay="indefinite"/>
                      </p:stCondLst>
                      <p:childTnLst>
                        <p:par>
                          <p:cTn id="72" fill="hold" nodeType="withGroup">
                            <p:stCondLst>
                              <p:cond delay="0"/>
                            </p:stCondLst>
                            <p:childTnLst>
                              <p:par>
                                <p:cTn id="73" presetID="3" presetClass="entr" presetSubtype="10" fill="hold" grpId="0" nodeType="clickEffect">
                                  <p:stCondLst>
                                    <p:cond delay="0"/>
                                  </p:stCondLst>
                                  <p:childTnLst>
                                    <p:set>
                                      <p:cBhvr>
                                        <p:cTn id="74" dur="1" fill="hold">
                                          <p:stCondLst>
                                            <p:cond delay="0"/>
                                          </p:stCondLst>
                                        </p:cTn>
                                        <p:tgtEl>
                                          <p:spTgt spid="10"/>
                                        </p:tgtEl>
                                        <p:attrNameLst>
                                          <p:attrName>style.visibility</p:attrName>
                                        </p:attrNameLst>
                                      </p:cBhvr>
                                      <p:to>
                                        <p:strVal val="visible"/>
                                      </p:to>
                                    </p:set>
                                    <p:animEffect transition="in" filter="blinds(horizontal)">
                                      <p:cBhvr>
                                        <p:cTn id="75" dur="500"/>
                                        <p:tgtEl>
                                          <p:spTgt spid="10"/>
                                        </p:tgtEl>
                                      </p:cBhvr>
                                    </p:animEffect>
                                  </p:childTnLst>
                                </p:cTn>
                              </p:par>
                              <p:par>
                                <p:cTn id="76" presetID="3" presetClass="entr" presetSubtype="10" fill="hold" grpId="0" nodeType="withEffect">
                                  <p:stCondLst>
                                    <p:cond delay="0"/>
                                  </p:stCondLst>
                                  <p:childTnLst>
                                    <p:set>
                                      <p:cBhvr>
                                        <p:cTn id="77" dur="1" fill="hold">
                                          <p:stCondLst>
                                            <p:cond delay="0"/>
                                          </p:stCondLst>
                                        </p:cTn>
                                        <p:tgtEl>
                                          <p:spTgt spid="20"/>
                                        </p:tgtEl>
                                        <p:attrNameLst>
                                          <p:attrName>style.visibility</p:attrName>
                                        </p:attrNameLst>
                                      </p:cBhvr>
                                      <p:to>
                                        <p:strVal val="visible"/>
                                      </p:to>
                                    </p:set>
                                    <p:animEffect transition="in" filter="blinds(horizontal)">
                                      <p:cBhvr>
                                        <p:cTn id="78" dur="500"/>
                                        <p:tgtEl>
                                          <p:spTgt spid="20"/>
                                        </p:tgtEl>
                                      </p:cBhvr>
                                    </p:animEffect>
                                  </p:childTnLst>
                                </p:cTn>
                              </p:par>
                            </p:childTnLst>
                          </p:cTn>
                        </p:par>
                      </p:childTnLst>
                    </p:cTn>
                  </p:par>
                  <p:par>
                    <p:cTn id="79" fill="hold" nodeType="clickPar">
                      <p:stCondLst>
                        <p:cond delay="indefinite"/>
                      </p:stCondLst>
                      <p:childTnLst>
                        <p:par>
                          <p:cTn id="80" fill="hold" nodeType="withGroup">
                            <p:stCondLst>
                              <p:cond delay="0"/>
                            </p:stCondLst>
                            <p:childTnLst>
                              <p:par>
                                <p:cTn id="81" presetID="3" presetClass="entr" presetSubtype="10" fill="hold" grpId="0" nodeType="clickEffect">
                                  <p:stCondLst>
                                    <p:cond delay="0"/>
                                  </p:stCondLst>
                                  <p:childTnLst>
                                    <p:set>
                                      <p:cBhvr>
                                        <p:cTn id="82" dur="1" fill="hold">
                                          <p:stCondLst>
                                            <p:cond delay="0"/>
                                          </p:stCondLst>
                                        </p:cTn>
                                        <p:tgtEl>
                                          <p:spTgt spid="31"/>
                                        </p:tgtEl>
                                        <p:attrNameLst>
                                          <p:attrName>style.visibility</p:attrName>
                                        </p:attrNameLst>
                                      </p:cBhvr>
                                      <p:to>
                                        <p:strVal val="visible"/>
                                      </p:to>
                                    </p:set>
                                    <p:animEffect transition="in" filter="blinds(horizontal)">
                                      <p:cBhvr>
                                        <p:cTn id="83" dur="500"/>
                                        <p:tgtEl>
                                          <p:spTgt spid="31"/>
                                        </p:tgtEl>
                                      </p:cBhvr>
                                    </p:animEffect>
                                  </p:childTnLst>
                                </p:cTn>
                              </p:par>
                              <p:par>
                                <p:cTn id="84" presetID="3" presetClass="entr" presetSubtype="10" fill="hold" grpId="0" nodeType="withEffect">
                                  <p:stCondLst>
                                    <p:cond delay="0"/>
                                  </p:stCondLst>
                                  <p:childTnLst>
                                    <p:set>
                                      <p:cBhvr>
                                        <p:cTn id="85" dur="1" fill="hold">
                                          <p:stCondLst>
                                            <p:cond delay="0"/>
                                          </p:stCondLst>
                                        </p:cTn>
                                        <p:tgtEl>
                                          <p:spTgt spid="46"/>
                                        </p:tgtEl>
                                        <p:attrNameLst>
                                          <p:attrName>style.visibility</p:attrName>
                                        </p:attrNameLst>
                                      </p:cBhvr>
                                      <p:to>
                                        <p:strVal val="visible"/>
                                      </p:to>
                                    </p:set>
                                    <p:animEffect transition="in" filter="blinds(horizontal)">
                                      <p:cBhvr>
                                        <p:cTn id="86" dur="500"/>
                                        <p:tgtEl>
                                          <p:spTgt spid="46"/>
                                        </p:tgtEl>
                                      </p:cBhvr>
                                    </p:animEffect>
                                  </p:childTnLst>
                                </p:cTn>
                              </p:par>
                              <p:par>
                                <p:cTn id="87" presetID="3" presetClass="entr" presetSubtype="10" fill="hold" grpId="0" nodeType="withEffect">
                                  <p:stCondLst>
                                    <p:cond delay="0"/>
                                  </p:stCondLst>
                                  <p:childTnLst>
                                    <p:set>
                                      <p:cBhvr>
                                        <p:cTn id="88" dur="1" fill="hold">
                                          <p:stCondLst>
                                            <p:cond delay="0"/>
                                          </p:stCondLst>
                                        </p:cTn>
                                        <p:tgtEl>
                                          <p:spTgt spid="33"/>
                                        </p:tgtEl>
                                        <p:attrNameLst>
                                          <p:attrName>style.visibility</p:attrName>
                                        </p:attrNameLst>
                                      </p:cBhvr>
                                      <p:to>
                                        <p:strVal val="visible"/>
                                      </p:to>
                                    </p:set>
                                    <p:animEffect transition="in" filter="blinds(horizontal)">
                                      <p:cBhvr>
                                        <p:cTn id="89" dur="500"/>
                                        <p:tgtEl>
                                          <p:spTgt spid="33"/>
                                        </p:tgtEl>
                                      </p:cBhvr>
                                    </p:animEffect>
                                  </p:childTnLst>
                                </p:cTn>
                              </p:par>
                              <p:par>
                                <p:cTn id="90" presetID="3" presetClass="entr" presetSubtype="10" fill="hold" grpId="0" nodeType="withEffect">
                                  <p:stCondLst>
                                    <p:cond delay="0"/>
                                  </p:stCondLst>
                                  <p:childTnLst>
                                    <p:set>
                                      <p:cBhvr>
                                        <p:cTn id="91" dur="1" fill="hold">
                                          <p:stCondLst>
                                            <p:cond delay="0"/>
                                          </p:stCondLst>
                                        </p:cTn>
                                        <p:tgtEl>
                                          <p:spTgt spid="22"/>
                                        </p:tgtEl>
                                        <p:attrNameLst>
                                          <p:attrName>style.visibility</p:attrName>
                                        </p:attrNameLst>
                                      </p:cBhvr>
                                      <p:to>
                                        <p:strVal val="visible"/>
                                      </p:to>
                                    </p:set>
                                    <p:animEffect transition="in" filter="blinds(horizontal)">
                                      <p:cBhvr>
                                        <p:cTn id="92" dur="500"/>
                                        <p:tgtEl>
                                          <p:spTgt spid="22"/>
                                        </p:tgtEl>
                                      </p:cBhvr>
                                    </p:animEffect>
                                  </p:childTnLst>
                                </p:cTn>
                              </p:par>
                              <p:par>
                                <p:cTn id="93" presetID="3" presetClass="entr" presetSubtype="10" fill="hold" grpId="0" nodeType="withEffect">
                                  <p:stCondLst>
                                    <p:cond delay="0"/>
                                  </p:stCondLst>
                                  <p:childTnLst>
                                    <p:set>
                                      <p:cBhvr>
                                        <p:cTn id="94" dur="1" fill="hold">
                                          <p:stCondLst>
                                            <p:cond delay="0"/>
                                          </p:stCondLst>
                                        </p:cTn>
                                        <p:tgtEl>
                                          <p:spTgt spid="32"/>
                                        </p:tgtEl>
                                        <p:attrNameLst>
                                          <p:attrName>style.visibility</p:attrName>
                                        </p:attrNameLst>
                                      </p:cBhvr>
                                      <p:to>
                                        <p:strVal val="visible"/>
                                      </p:to>
                                    </p:set>
                                    <p:animEffect transition="in" filter="blinds(horizontal)">
                                      <p:cBhvr>
                                        <p:cTn id="95" dur="500"/>
                                        <p:tgtEl>
                                          <p:spTgt spid="32"/>
                                        </p:tgtEl>
                                      </p:cBhvr>
                                    </p:animEffect>
                                  </p:childTnLst>
                                </p:cTn>
                              </p:par>
                            </p:childTnLst>
                          </p:cTn>
                        </p:par>
                      </p:childTnLst>
                    </p:cTn>
                  </p:par>
                  <p:par>
                    <p:cTn id="96" fill="hold" nodeType="clickPar">
                      <p:stCondLst>
                        <p:cond delay="indefinite"/>
                      </p:stCondLst>
                      <p:childTnLst>
                        <p:par>
                          <p:cTn id="97" fill="hold" nodeType="withGroup">
                            <p:stCondLst>
                              <p:cond delay="0"/>
                            </p:stCondLst>
                            <p:childTnLst>
                              <p:par>
                                <p:cTn id="98" presetID="3" presetClass="entr" presetSubtype="10" fill="hold" grpId="0" nodeType="clickEffect">
                                  <p:stCondLst>
                                    <p:cond delay="0"/>
                                  </p:stCondLst>
                                  <p:childTnLst>
                                    <p:set>
                                      <p:cBhvr>
                                        <p:cTn id="99" dur="1" fill="hold">
                                          <p:stCondLst>
                                            <p:cond delay="0"/>
                                          </p:stCondLst>
                                        </p:cTn>
                                        <p:tgtEl>
                                          <p:spTgt spid="34"/>
                                        </p:tgtEl>
                                        <p:attrNameLst>
                                          <p:attrName>style.visibility</p:attrName>
                                        </p:attrNameLst>
                                      </p:cBhvr>
                                      <p:to>
                                        <p:strVal val="visible"/>
                                      </p:to>
                                    </p:set>
                                    <p:animEffect transition="in" filter="blinds(horizontal)">
                                      <p:cBhvr>
                                        <p:cTn id="100" dur="500"/>
                                        <p:tgtEl>
                                          <p:spTgt spid="34"/>
                                        </p:tgtEl>
                                      </p:cBhvr>
                                    </p:animEffect>
                                  </p:childTnLst>
                                </p:cTn>
                              </p:par>
                            </p:childTnLst>
                          </p:cTn>
                        </p:par>
                      </p:childTnLst>
                    </p:cTn>
                  </p:par>
                  <p:par>
                    <p:cTn id="101" fill="hold" nodeType="clickPar">
                      <p:stCondLst>
                        <p:cond delay="indefinite"/>
                      </p:stCondLst>
                      <p:childTnLst>
                        <p:par>
                          <p:cTn id="102" fill="hold" nodeType="withGroup">
                            <p:stCondLst>
                              <p:cond delay="0"/>
                            </p:stCondLst>
                            <p:childTnLst>
                              <p:par>
                                <p:cTn id="103" presetID="3" presetClass="entr" presetSubtype="10" fill="hold" grpId="0" nodeType="clickEffect">
                                  <p:stCondLst>
                                    <p:cond delay="0"/>
                                  </p:stCondLst>
                                  <p:childTnLst>
                                    <p:set>
                                      <p:cBhvr>
                                        <p:cTn id="104" dur="1" fill="hold">
                                          <p:stCondLst>
                                            <p:cond delay="0"/>
                                          </p:stCondLst>
                                        </p:cTn>
                                        <p:tgtEl>
                                          <p:spTgt spid="35"/>
                                        </p:tgtEl>
                                        <p:attrNameLst>
                                          <p:attrName>style.visibility</p:attrName>
                                        </p:attrNameLst>
                                      </p:cBhvr>
                                      <p:to>
                                        <p:strVal val="visible"/>
                                      </p:to>
                                    </p:set>
                                    <p:animEffect transition="in" filter="blinds(horizontal)">
                                      <p:cBhvr>
                                        <p:cTn id="105" dur="500"/>
                                        <p:tgtEl>
                                          <p:spTgt spid="35"/>
                                        </p:tgtEl>
                                      </p:cBhvr>
                                    </p:animEffect>
                                  </p:childTnLst>
                                </p:cTn>
                              </p:par>
                              <p:par>
                                <p:cTn id="106" presetID="3" presetClass="entr" presetSubtype="10" fill="hold" grpId="0" nodeType="withEffect">
                                  <p:stCondLst>
                                    <p:cond delay="0"/>
                                  </p:stCondLst>
                                  <p:childTnLst>
                                    <p:set>
                                      <p:cBhvr>
                                        <p:cTn id="107" dur="1" fill="hold">
                                          <p:stCondLst>
                                            <p:cond delay="0"/>
                                          </p:stCondLst>
                                        </p:cTn>
                                        <p:tgtEl>
                                          <p:spTgt spid="53"/>
                                        </p:tgtEl>
                                        <p:attrNameLst>
                                          <p:attrName>style.visibility</p:attrName>
                                        </p:attrNameLst>
                                      </p:cBhvr>
                                      <p:to>
                                        <p:strVal val="visible"/>
                                      </p:to>
                                    </p:set>
                                    <p:animEffect transition="in" filter="blinds(horizontal)">
                                      <p:cBhvr>
                                        <p:cTn id="108" dur="500"/>
                                        <p:tgtEl>
                                          <p:spTgt spid="53"/>
                                        </p:tgtEl>
                                      </p:cBhvr>
                                    </p:animEffect>
                                  </p:childTnLst>
                                </p:cTn>
                              </p:par>
                            </p:childTnLst>
                          </p:cTn>
                        </p:par>
                      </p:childTnLst>
                    </p:cTn>
                  </p:par>
                  <p:par>
                    <p:cTn id="109" fill="hold" nodeType="clickPar">
                      <p:stCondLst>
                        <p:cond delay="indefinite"/>
                      </p:stCondLst>
                      <p:childTnLst>
                        <p:par>
                          <p:cTn id="110" fill="hold" nodeType="withGroup">
                            <p:stCondLst>
                              <p:cond delay="0"/>
                            </p:stCondLst>
                            <p:childTnLst>
                              <p:par>
                                <p:cTn id="111" presetID="3" presetClass="entr" presetSubtype="10" fill="hold" grpId="0" nodeType="clickEffect">
                                  <p:stCondLst>
                                    <p:cond delay="0"/>
                                  </p:stCondLst>
                                  <p:childTnLst>
                                    <p:set>
                                      <p:cBhvr>
                                        <p:cTn id="112" dur="1" fill="hold">
                                          <p:stCondLst>
                                            <p:cond delay="0"/>
                                          </p:stCondLst>
                                        </p:cTn>
                                        <p:tgtEl>
                                          <p:spTgt spid="37"/>
                                        </p:tgtEl>
                                        <p:attrNameLst>
                                          <p:attrName>style.visibility</p:attrName>
                                        </p:attrNameLst>
                                      </p:cBhvr>
                                      <p:to>
                                        <p:strVal val="visible"/>
                                      </p:to>
                                    </p:set>
                                    <p:animEffect transition="in" filter="blinds(horizontal)">
                                      <p:cBhvr>
                                        <p:cTn id="113" dur="500"/>
                                        <p:tgtEl>
                                          <p:spTgt spid="37"/>
                                        </p:tgtEl>
                                      </p:cBhvr>
                                    </p:animEffect>
                                  </p:childTnLst>
                                </p:cTn>
                              </p:par>
                              <p:par>
                                <p:cTn id="114" presetID="3" presetClass="entr" presetSubtype="10" fill="hold" grpId="0" nodeType="withEffect">
                                  <p:stCondLst>
                                    <p:cond delay="0"/>
                                  </p:stCondLst>
                                  <p:childTnLst>
                                    <p:set>
                                      <p:cBhvr>
                                        <p:cTn id="115" dur="1" fill="hold">
                                          <p:stCondLst>
                                            <p:cond delay="0"/>
                                          </p:stCondLst>
                                        </p:cTn>
                                        <p:tgtEl>
                                          <p:spTgt spid="36"/>
                                        </p:tgtEl>
                                        <p:attrNameLst>
                                          <p:attrName>style.visibility</p:attrName>
                                        </p:attrNameLst>
                                      </p:cBhvr>
                                      <p:to>
                                        <p:strVal val="visible"/>
                                      </p:to>
                                    </p:set>
                                    <p:animEffect transition="in" filter="blinds(horizontal)">
                                      <p:cBhvr>
                                        <p:cTn id="116" dur="500"/>
                                        <p:tgtEl>
                                          <p:spTgt spid="36"/>
                                        </p:tgtEl>
                                      </p:cBhvr>
                                    </p:animEffect>
                                  </p:childTnLst>
                                </p:cTn>
                              </p:par>
                            </p:childTnLst>
                          </p:cTn>
                        </p:par>
                      </p:childTnLst>
                    </p:cTn>
                  </p:par>
                  <p:par>
                    <p:cTn id="117" fill="hold" nodeType="clickPar">
                      <p:stCondLst>
                        <p:cond delay="indefinite"/>
                      </p:stCondLst>
                      <p:childTnLst>
                        <p:par>
                          <p:cTn id="118" fill="hold" nodeType="withGroup">
                            <p:stCondLst>
                              <p:cond delay="0"/>
                            </p:stCondLst>
                            <p:childTnLst>
                              <p:par>
                                <p:cTn id="119" presetID="3" presetClass="entr" presetSubtype="10" fill="hold" grpId="0" nodeType="clickEffect">
                                  <p:stCondLst>
                                    <p:cond delay="0"/>
                                  </p:stCondLst>
                                  <p:childTnLst>
                                    <p:set>
                                      <p:cBhvr>
                                        <p:cTn id="120" dur="1" fill="hold">
                                          <p:stCondLst>
                                            <p:cond delay="0"/>
                                          </p:stCondLst>
                                        </p:cTn>
                                        <p:tgtEl>
                                          <p:spTgt spid="38"/>
                                        </p:tgtEl>
                                        <p:attrNameLst>
                                          <p:attrName>style.visibility</p:attrName>
                                        </p:attrNameLst>
                                      </p:cBhvr>
                                      <p:to>
                                        <p:strVal val="visible"/>
                                      </p:to>
                                    </p:set>
                                    <p:animEffect transition="in" filter="blinds(horizontal)">
                                      <p:cBhvr>
                                        <p:cTn id="121" dur="500"/>
                                        <p:tgtEl>
                                          <p:spTgt spid="38"/>
                                        </p:tgtEl>
                                      </p:cBhvr>
                                    </p:animEffect>
                                  </p:childTnLst>
                                </p:cTn>
                              </p:par>
                              <p:par>
                                <p:cTn id="122" presetID="3" presetClass="entr" presetSubtype="10" fill="hold" grpId="0" nodeType="withEffect">
                                  <p:stCondLst>
                                    <p:cond delay="0"/>
                                  </p:stCondLst>
                                  <p:childTnLst>
                                    <p:set>
                                      <p:cBhvr>
                                        <p:cTn id="123" dur="1" fill="hold">
                                          <p:stCondLst>
                                            <p:cond delay="0"/>
                                          </p:stCondLst>
                                        </p:cTn>
                                        <p:tgtEl>
                                          <p:spTgt spid="39"/>
                                        </p:tgtEl>
                                        <p:attrNameLst>
                                          <p:attrName>style.visibility</p:attrName>
                                        </p:attrNameLst>
                                      </p:cBhvr>
                                      <p:to>
                                        <p:strVal val="visible"/>
                                      </p:to>
                                    </p:set>
                                    <p:animEffect transition="in" filter="blinds(horizontal)">
                                      <p:cBhvr>
                                        <p:cTn id="124" dur="500"/>
                                        <p:tgtEl>
                                          <p:spTgt spid="39"/>
                                        </p:tgtEl>
                                      </p:cBhvr>
                                    </p:animEffect>
                                  </p:childTnLst>
                                </p:cTn>
                              </p:par>
                            </p:childTnLst>
                          </p:cTn>
                        </p:par>
                      </p:childTnLst>
                    </p:cTn>
                  </p:par>
                  <p:par>
                    <p:cTn id="125" fill="hold" nodeType="clickPar">
                      <p:stCondLst>
                        <p:cond delay="indefinite"/>
                      </p:stCondLst>
                      <p:childTnLst>
                        <p:par>
                          <p:cTn id="126" fill="hold" nodeType="withGroup">
                            <p:stCondLst>
                              <p:cond delay="0"/>
                            </p:stCondLst>
                            <p:childTnLst>
                              <p:par>
                                <p:cTn id="127" presetID="3" presetClass="entr" presetSubtype="10" fill="hold" nodeType="clickEffect">
                                  <p:stCondLst>
                                    <p:cond delay="0"/>
                                  </p:stCondLst>
                                  <p:childTnLst>
                                    <p:set>
                                      <p:cBhvr>
                                        <p:cTn id="128" dur="1" fill="hold">
                                          <p:stCondLst>
                                            <p:cond delay="0"/>
                                          </p:stCondLst>
                                        </p:cTn>
                                        <p:tgtEl>
                                          <p:spTgt spid="52"/>
                                        </p:tgtEl>
                                        <p:attrNameLst>
                                          <p:attrName>style.visibility</p:attrName>
                                        </p:attrNameLst>
                                      </p:cBhvr>
                                      <p:to>
                                        <p:strVal val="visible"/>
                                      </p:to>
                                    </p:set>
                                    <p:animEffect transition="in" filter="blinds(horizontal)">
                                      <p:cBhvr>
                                        <p:cTn id="129" dur="500"/>
                                        <p:tgtEl>
                                          <p:spTgt spid="52"/>
                                        </p:tgtEl>
                                      </p:cBhvr>
                                    </p:animEffect>
                                  </p:childTnLst>
                                </p:cTn>
                              </p:par>
                              <p:par>
                                <p:cTn id="130" presetID="3" presetClass="entr" presetSubtype="10" fill="hold" nodeType="withEffect">
                                  <p:stCondLst>
                                    <p:cond delay="0"/>
                                  </p:stCondLst>
                                  <p:childTnLst>
                                    <p:set>
                                      <p:cBhvr>
                                        <p:cTn id="131" dur="1" fill="hold">
                                          <p:stCondLst>
                                            <p:cond delay="0"/>
                                          </p:stCondLst>
                                        </p:cTn>
                                        <p:tgtEl>
                                          <p:spTgt spid="42"/>
                                        </p:tgtEl>
                                        <p:attrNameLst>
                                          <p:attrName>style.visibility</p:attrName>
                                        </p:attrNameLst>
                                      </p:cBhvr>
                                      <p:to>
                                        <p:strVal val="visible"/>
                                      </p:to>
                                    </p:set>
                                    <p:animEffect transition="in" filter="blinds(horizontal)">
                                      <p:cBhvr>
                                        <p:cTn id="132" dur="500"/>
                                        <p:tgtEl>
                                          <p:spTgt spid="42"/>
                                        </p:tgtEl>
                                      </p:cBhvr>
                                    </p:animEffect>
                                  </p:childTnLst>
                                </p:cTn>
                              </p:par>
                              <p:par>
                                <p:cTn id="133" presetID="3" presetClass="entr" presetSubtype="10" fill="hold" nodeType="withEffect">
                                  <p:stCondLst>
                                    <p:cond delay="0"/>
                                  </p:stCondLst>
                                  <p:childTnLst>
                                    <p:set>
                                      <p:cBhvr>
                                        <p:cTn id="134" dur="1" fill="hold">
                                          <p:stCondLst>
                                            <p:cond delay="0"/>
                                          </p:stCondLst>
                                        </p:cTn>
                                        <p:tgtEl>
                                          <p:spTgt spid="50"/>
                                        </p:tgtEl>
                                        <p:attrNameLst>
                                          <p:attrName>style.visibility</p:attrName>
                                        </p:attrNameLst>
                                      </p:cBhvr>
                                      <p:to>
                                        <p:strVal val="visible"/>
                                      </p:to>
                                    </p:set>
                                    <p:animEffect transition="in" filter="blinds(horizontal)">
                                      <p:cBhvr>
                                        <p:cTn id="135" dur="500"/>
                                        <p:tgtEl>
                                          <p:spTgt spid="50"/>
                                        </p:tgtEl>
                                      </p:cBhvr>
                                    </p:animEffect>
                                  </p:childTnLst>
                                </p:cTn>
                              </p:par>
                              <p:par>
                                <p:cTn id="136" presetID="3" presetClass="entr" presetSubtype="10" fill="hold" nodeType="withEffect">
                                  <p:stCondLst>
                                    <p:cond delay="0"/>
                                  </p:stCondLst>
                                  <p:childTnLst>
                                    <p:set>
                                      <p:cBhvr>
                                        <p:cTn id="137" dur="1" fill="hold">
                                          <p:stCondLst>
                                            <p:cond delay="0"/>
                                          </p:stCondLst>
                                        </p:cTn>
                                        <p:tgtEl>
                                          <p:spTgt spid="51"/>
                                        </p:tgtEl>
                                        <p:attrNameLst>
                                          <p:attrName>style.visibility</p:attrName>
                                        </p:attrNameLst>
                                      </p:cBhvr>
                                      <p:to>
                                        <p:strVal val="visible"/>
                                      </p:to>
                                    </p:set>
                                    <p:animEffect transition="in" filter="blinds(horizontal)">
                                      <p:cBhvr>
                                        <p:cTn id="138" dur="500"/>
                                        <p:tgtEl>
                                          <p:spTgt spid="51"/>
                                        </p:tgtEl>
                                      </p:cBhvr>
                                    </p:animEffect>
                                  </p:childTnLst>
                                </p:cTn>
                              </p:par>
                              <p:par>
                                <p:cTn id="139" presetID="3" presetClass="entr" presetSubtype="10" fill="hold" grpId="0" nodeType="withEffect">
                                  <p:stCondLst>
                                    <p:cond delay="0"/>
                                  </p:stCondLst>
                                  <p:childTnLst>
                                    <p:set>
                                      <p:cBhvr>
                                        <p:cTn id="140" dur="1" fill="hold">
                                          <p:stCondLst>
                                            <p:cond delay="0"/>
                                          </p:stCondLst>
                                        </p:cTn>
                                        <p:tgtEl>
                                          <p:spTgt spid="43"/>
                                        </p:tgtEl>
                                        <p:attrNameLst>
                                          <p:attrName>style.visibility</p:attrName>
                                        </p:attrNameLst>
                                      </p:cBhvr>
                                      <p:to>
                                        <p:strVal val="visible"/>
                                      </p:to>
                                    </p:set>
                                    <p:animEffect transition="in" filter="blinds(horizontal)">
                                      <p:cBhvr>
                                        <p:cTn id="141" dur="500"/>
                                        <p:tgtEl>
                                          <p:spTgt spid="43"/>
                                        </p:tgtEl>
                                      </p:cBhvr>
                                    </p:animEffect>
                                  </p:childTnLst>
                                </p:cTn>
                              </p:par>
                            </p:childTnLst>
                          </p:cTn>
                        </p:par>
                      </p:childTnLst>
                    </p:cTn>
                  </p:par>
                  <p:par>
                    <p:cTn id="142" fill="hold" nodeType="clickPar">
                      <p:stCondLst>
                        <p:cond delay="indefinite"/>
                      </p:stCondLst>
                      <p:childTnLst>
                        <p:par>
                          <p:cTn id="143" fill="hold" nodeType="withGroup">
                            <p:stCondLst>
                              <p:cond delay="0"/>
                            </p:stCondLst>
                            <p:childTnLst>
                              <p:par>
                                <p:cTn id="144" presetID="3" presetClass="entr" presetSubtype="10" fill="hold" grpId="1" nodeType="clickEffect">
                                  <p:stCondLst>
                                    <p:cond delay="0"/>
                                  </p:stCondLst>
                                  <p:childTnLst>
                                    <p:set>
                                      <p:cBhvr>
                                        <p:cTn id="145" dur="1" fill="hold">
                                          <p:stCondLst>
                                            <p:cond delay="0"/>
                                          </p:stCondLst>
                                        </p:cTn>
                                        <p:tgtEl>
                                          <p:spTgt spid="22"/>
                                        </p:tgtEl>
                                        <p:attrNameLst>
                                          <p:attrName>style.visibility</p:attrName>
                                        </p:attrNameLst>
                                      </p:cBhvr>
                                      <p:to>
                                        <p:strVal val="visible"/>
                                      </p:to>
                                    </p:set>
                                    <p:animEffect transition="in" filter="blinds(horizontal)">
                                      <p:cBhvr>
                                        <p:cTn id="146" dur="500"/>
                                        <p:tgtEl>
                                          <p:spTgt spid="22"/>
                                        </p:tgtEl>
                                      </p:cBhvr>
                                    </p:animEffect>
                                  </p:childTnLst>
                                </p:cTn>
                              </p:par>
                              <p:par>
                                <p:cTn id="147" presetID="3" presetClass="entr" presetSubtype="10" fill="hold" grpId="1" nodeType="withEffect">
                                  <p:stCondLst>
                                    <p:cond delay="0"/>
                                  </p:stCondLst>
                                  <p:childTnLst>
                                    <p:set>
                                      <p:cBhvr>
                                        <p:cTn id="148" dur="1" fill="hold">
                                          <p:stCondLst>
                                            <p:cond delay="0"/>
                                          </p:stCondLst>
                                        </p:cTn>
                                        <p:tgtEl>
                                          <p:spTgt spid="46"/>
                                        </p:tgtEl>
                                        <p:attrNameLst>
                                          <p:attrName>style.visibility</p:attrName>
                                        </p:attrNameLst>
                                      </p:cBhvr>
                                      <p:to>
                                        <p:strVal val="visible"/>
                                      </p:to>
                                    </p:set>
                                    <p:animEffect transition="in" filter="blinds(horizontal)">
                                      <p:cBhvr>
                                        <p:cTn id="149" dur="500"/>
                                        <p:tgtEl>
                                          <p:spTgt spid="46"/>
                                        </p:tgtEl>
                                      </p:cBhvr>
                                    </p:animEffect>
                                  </p:childTnLst>
                                </p:cTn>
                              </p:par>
                              <p:par>
                                <p:cTn id="150" presetID="3" presetClass="entr" presetSubtype="10" fill="hold" grpId="0" nodeType="withEffect">
                                  <p:stCondLst>
                                    <p:cond delay="0"/>
                                  </p:stCondLst>
                                  <p:childTnLst>
                                    <p:set>
                                      <p:cBhvr>
                                        <p:cTn id="151" dur="1" fill="hold">
                                          <p:stCondLst>
                                            <p:cond delay="0"/>
                                          </p:stCondLst>
                                        </p:cTn>
                                        <p:tgtEl>
                                          <p:spTgt spid="24"/>
                                        </p:tgtEl>
                                        <p:attrNameLst>
                                          <p:attrName>style.visibility</p:attrName>
                                        </p:attrNameLst>
                                      </p:cBhvr>
                                      <p:to>
                                        <p:strVal val="visible"/>
                                      </p:to>
                                    </p:set>
                                    <p:animEffect transition="in" filter="blinds(horizontal)">
                                      <p:cBhvr>
                                        <p:cTn id="152" dur="500"/>
                                        <p:tgtEl>
                                          <p:spTgt spid="24"/>
                                        </p:tgtEl>
                                      </p:cBhvr>
                                    </p:animEffect>
                                  </p:childTnLst>
                                </p:cTn>
                              </p:par>
                              <p:par>
                                <p:cTn id="153" presetID="3" presetClass="entr" presetSubtype="10" fill="hold" grpId="0" nodeType="withEffect">
                                  <p:stCondLst>
                                    <p:cond delay="0"/>
                                  </p:stCondLst>
                                  <p:childTnLst>
                                    <p:set>
                                      <p:cBhvr>
                                        <p:cTn id="154" dur="1" fill="hold">
                                          <p:stCondLst>
                                            <p:cond delay="0"/>
                                          </p:stCondLst>
                                        </p:cTn>
                                        <p:tgtEl>
                                          <p:spTgt spid="23"/>
                                        </p:tgtEl>
                                        <p:attrNameLst>
                                          <p:attrName>style.visibility</p:attrName>
                                        </p:attrNameLst>
                                      </p:cBhvr>
                                      <p:to>
                                        <p:strVal val="visible"/>
                                      </p:to>
                                    </p:set>
                                    <p:animEffect transition="in" filter="blinds(horizontal)">
                                      <p:cBhvr>
                                        <p:cTn id="155" dur="500"/>
                                        <p:tgtEl>
                                          <p:spTgt spid="23"/>
                                        </p:tgtEl>
                                      </p:cBhvr>
                                    </p:animEffect>
                                  </p:childTnLst>
                                </p:cTn>
                              </p:par>
                              <p:par>
                                <p:cTn id="156" presetID="3" presetClass="entr" presetSubtype="10" fill="hold" grpId="0" nodeType="withEffect">
                                  <p:stCondLst>
                                    <p:cond delay="0"/>
                                  </p:stCondLst>
                                  <p:childTnLst>
                                    <p:set>
                                      <p:cBhvr>
                                        <p:cTn id="157" dur="1" fill="hold">
                                          <p:stCondLst>
                                            <p:cond delay="0"/>
                                          </p:stCondLst>
                                        </p:cTn>
                                        <p:tgtEl>
                                          <p:spTgt spid="26"/>
                                        </p:tgtEl>
                                        <p:attrNameLst>
                                          <p:attrName>style.visibility</p:attrName>
                                        </p:attrNameLst>
                                      </p:cBhvr>
                                      <p:to>
                                        <p:strVal val="visible"/>
                                      </p:to>
                                    </p:set>
                                    <p:animEffect transition="in" filter="blinds(horizontal)">
                                      <p:cBhvr>
                                        <p:cTn id="158" dur="500"/>
                                        <p:tgtEl>
                                          <p:spTgt spid="26"/>
                                        </p:tgtEl>
                                      </p:cBhvr>
                                    </p:animEffect>
                                  </p:childTnLst>
                                </p:cTn>
                              </p:par>
                              <p:par>
                                <p:cTn id="159" presetID="3" presetClass="entr" presetSubtype="10" fill="hold" grpId="0" nodeType="withEffect">
                                  <p:stCondLst>
                                    <p:cond delay="0"/>
                                  </p:stCondLst>
                                  <p:childTnLst>
                                    <p:set>
                                      <p:cBhvr>
                                        <p:cTn id="160" dur="1" fill="hold">
                                          <p:stCondLst>
                                            <p:cond delay="0"/>
                                          </p:stCondLst>
                                        </p:cTn>
                                        <p:tgtEl>
                                          <p:spTgt spid="25"/>
                                        </p:tgtEl>
                                        <p:attrNameLst>
                                          <p:attrName>style.visibility</p:attrName>
                                        </p:attrNameLst>
                                      </p:cBhvr>
                                      <p:to>
                                        <p:strVal val="visible"/>
                                      </p:to>
                                    </p:set>
                                    <p:animEffect transition="in" filter="blinds(horizontal)">
                                      <p:cBhvr>
                                        <p:cTn id="161" dur="500"/>
                                        <p:tgtEl>
                                          <p:spTgt spid="25"/>
                                        </p:tgtEl>
                                      </p:cBhvr>
                                    </p:animEffect>
                                  </p:childTnLst>
                                </p:cTn>
                              </p:par>
                              <p:par>
                                <p:cTn id="162" presetID="3" presetClass="entr" presetSubtype="10" fill="hold" grpId="0" nodeType="withEffect">
                                  <p:stCondLst>
                                    <p:cond delay="0"/>
                                  </p:stCondLst>
                                  <p:childTnLst>
                                    <p:set>
                                      <p:cBhvr>
                                        <p:cTn id="163" dur="1" fill="hold">
                                          <p:stCondLst>
                                            <p:cond delay="0"/>
                                          </p:stCondLst>
                                        </p:cTn>
                                        <p:tgtEl>
                                          <p:spTgt spid="28"/>
                                        </p:tgtEl>
                                        <p:attrNameLst>
                                          <p:attrName>style.visibility</p:attrName>
                                        </p:attrNameLst>
                                      </p:cBhvr>
                                      <p:to>
                                        <p:strVal val="visible"/>
                                      </p:to>
                                    </p:set>
                                    <p:animEffect transition="in" filter="blinds(horizontal)">
                                      <p:cBhvr>
                                        <p:cTn id="164" dur="500"/>
                                        <p:tgtEl>
                                          <p:spTgt spid="28"/>
                                        </p:tgtEl>
                                      </p:cBhvr>
                                    </p:animEffect>
                                  </p:childTnLst>
                                </p:cTn>
                              </p:par>
                              <p:par>
                                <p:cTn id="165" presetID="3" presetClass="entr" presetSubtype="10" fill="hold" grpId="0" nodeType="withEffect">
                                  <p:stCondLst>
                                    <p:cond delay="0"/>
                                  </p:stCondLst>
                                  <p:childTnLst>
                                    <p:set>
                                      <p:cBhvr>
                                        <p:cTn id="166" dur="1" fill="hold">
                                          <p:stCondLst>
                                            <p:cond delay="0"/>
                                          </p:stCondLst>
                                        </p:cTn>
                                        <p:tgtEl>
                                          <p:spTgt spid="27"/>
                                        </p:tgtEl>
                                        <p:attrNameLst>
                                          <p:attrName>style.visibility</p:attrName>
                                        </p:attrNameLst>
                                      </p:cBhvr>
                                      <p:to>
                                        <p:strVal val="visible"/>
                                      </p:to>
                                    </p:set>
                                    <p:animEffect transition="in" filter="blinds(horizontal)">
                                      <p:cBhvr>
                                        <p:cTn id="167" dur="500"/>
                                        <p:tgtEl>
                                          <p:spTgt spid="27"/>
                                        </p:tgtEl>
                                      </p:cBhvr>
                                    </p:animEffect>
                                  </p:childTnLst>
                                </p:cTn>
                              </p:par>
                            </p:childTnLst>
                          </p:cTn>
                        </p:par>
                      </p:childTnLst>
                    </p:cTn>
                  </p:par>
                  <p:par>
                    <p:cTn id="168" fill="hold" nodeType="clickPar">
                      <p:stCondLst>
                        <p:cond delay="indefinite"/>
                      </p:stCondLst>
                      <p:childTnLst>
                        <p:par>
                          <p:cTn id="169" fill="hold" nodeType="withGroup">
                            <p:stCondLst>
                              <p:cond delay="0"/>
                            </p:stCondLst>
                            <p:childTnLst>
                              <p:par>
                                <p:cTn id="170" presetID="3" presetClass="entr" presetSubtype="10" fill="hold" nodeType="clickEffect">
                                  <p:stCondLst>
                                    <p:cond delay="0"/>
                                  </p:stCondLst>
                                  <p:childTnLst>
                                    <p:set>
                                      <p:cBhvr>
                                        <p:cTn id="171" dur="1" fill="hold">
                                          <p:stCondLst>
                                            <p:cond delay="0"/>
                                          </p:stCondLst>
                                        </p:cTn>
                                        <p:tgtEl>
                                          <p:spTgt spid="49"/>
                                        </p:tgtEl>
                                        <p:attrNameLst>
                                          <p:attrName>style.visibility</p:attrName>
                                        </p:attrNameLst>
                                      </p:cBhvr>
                                      <p:to>
                                        <p:strVal val="visible"/>
                                      </p:to>
                                    </p:set>
                                    <p:animEffect transition="in" filter="blinds(horizontal)">
                                      <p:cBhvr>
                                        <p:cTn id="172" dur="500"/>
                                        <p:tgtEl>
                                          <p:spTgt spid="49"/>
                                        </p:tgtEl>
                                      </p:cBhvr>
                                    </p:animEffect>
                                  </p:childTnLst>
                                </p:cTn>
                              </p:par>
                              <p:par>
                                <p:cTn id="173" presetID="3" presetClass="entr" presetSubtype="10" fill="hold" nodeType="withEffect">
                                  <p:stCondLst>
                                    <p:cond delay="0"/>
                                  </p:stCondLst>
                                  <p:childTnLst>
                                    <p:set>
                                      <p:cBhvr>
                                        <p:cTn id="174" dur="1" fill="hold">
                                          <p:stCondLst>
                                            <p:cond delay="0"/>
                                          </p:stCondLst>
                                        </p:cTn>
                                        <p:tgtEl>
                                          <p:spTgt spid="29"/>
                                        </p:tgtEl>
                                        <p:attrNameLst>
                                          <p:attrName>style.visibility</p:attrName>
                                        </p:attrNameLst>
                                      </p:cBhvr>
                                      <p:to>
                                        <p:strVal val="visible"/>
                                      </p:to>
                                    </p:set>
                                    <p:animEffect transition="in" filter="blinds(horizontal)">
                                      <p:cBhvr>
                                        <p:cTn id="175" dur="500"/>
                                        <p:tgtEl>
                                          <p:spTgt spid="29"/>
                                        </p:tgtEl>
                                      </p:cBhvr>
                                    </p:animEffect>
                                  </p:childTnLst>
                                </p:cTn>
                              </p:par>
                              <p:par>
                                <p:cTn id="176" presetID="3" presetClass="entr" presetSubtype="10" fill="hold" nodeType="withEffect">
                                  <p:stCondLst>
                                    <p:cond delay="0"/>
                                  </p:stCondLst>
                                  <p:childTnLst>
                                    <p:set>
                                      <p:cBhvr>
                                        <p:cTn id="177" dur="1" fill="hold">
                                          <p:stCondLst>
                                            <p:cond delay="0"/>
                                          </p:stCondLst>
                                        </p:cTn>
                                        <p:tgtEl>
                                          <p:spTgt spid="48"/>
                                        </p:tgtEl>
                                        <p:attrNameLst>
                                          <p:attrName>style.visibility</p:attrName>
                                        </p:attrNameLst>
                                      </p:cBhvr>
                                      <p:to>
                                        <p:strVal val="visible"/>
                                      </p:to>
                                    </p:set>
                                    <p:animEffect transition="in" filter="blinds(horizontal)">
                                      <p:cBhvr>
                                        <p:cTn id="178" dur="500"/>
                                        <p:tgtEl>
                                          <p:spTgt spid="48"/>
                                        </p:tgtEl>
                                      </p:cBhvr>
                                    </p:animEffect>
                                  </p:childTnLst>
                                </p:cTn>
                              </p:par>
                              <p:par>
                                <p:cTn id="179" presetID="3" presetClass="entr" presetSubtype="10" fill="hold" nodeType="withEffect">
                                  <p:stCondLst>
                                    <p:cond delay="0"/>
                                  </p:stCondLst>
                                  <p:childTnLst>
                                    <p:set>
                                      <p:cBhvr>
                                        <p:cTn id="180" dur="1" fill="hold">
                                          <p:stCondLst>
                                            <p:cond delay="0"/>
                                          </p:stCondLst>
                                        </p:cTn>
                                        <p:tgtEl>
                                          <p:spTgt spid="47"/>
                                        </p:tgtEl>
                                        <p:attrNameLst>
                                          <p:attrName>style.visibility</p:attrName>
                                        </p:attrNameLst>
                                      </p:cBhvr>
                                      <p:to>
                                        <p:strVal val="visible"/>
                                      </p:to>
                                    </p:set>
                                    <p:animEffect transition="in" filter="blinds(horizontal)">
                                      <p:cBhvr>
                                        <p:cTn id="181" dur="500"/>
                                        <p:tgtEl>
                                          <p:spTgt spid="47"/>
                                        </p:tgtEl>
                                      </p:cBhvr>
                                    </p:animEffect>
                                  </p:childTnLst>
                                </p:cTn>
                              </p:par>
                              <p:par>
                                <p:cTn id="182" presetID="3" presetClass="entr" presetSubtype="10" fill="hold" grpId="0" nodeType="withEffect">
                                  <p:stCondLst>
                                    <p:cond delay="0"/>
                                  </p:stCondLst>
                                  <p:childTnLst>
                                    <p:set>
                                      <p:cBhvr>
                                        <p:cTn id="183" dur="1" fill="hold">
                                          <p:stCondLst>
                                            <p:cond delay="0"/>
                                          </p:stCondLst>
                                        </p:cTn>
                                        <p:tgtEl>
                                          <p:spTgt spid="45"/>
                                        </p:tgtEl>
                                        <p:attrNameLst>
                                          <p:attrName>style.visibility</p:attrName>
                                        </p:attrNameLst>
                                      </p:cBhvr>
                                      <p:to>
                                        <p:strVal val="visible"/>
                                      </p:to>
                                    </p:set>
                                    <p:animEffect transition="in" filter="blinds(horizontal)">
                                      <p:cBhvr>
                                        <p:cTn id="184" dur="500"/>
                                        <p:tgtEl>
                                          <p:spTgt spid="45"/>
                                        </p:tgtEl>
                                      </p:cBhvr>
                                    </p:animEffect>
                                  </p:childTnLst>
                                </p:cTn>
                              </p:par>
                            </p:childTnLst>
                          </p:cTn>
                        </p:par>
                      </p:childTnLst>
                    </p:cTn>
                  </p:par>
                  <p:par>
                    <p:cTn id="185" fill="hold" nodeType="clickPar">
                      <p:stCondLst>
                        <p:cond delay="indefinite"/>
                      </p:stCondLst>
                      <p:childTnLst>
                        <p:par>
                          <p:cTn id="186" fill="hold" nodeType="withGroup">
                            <p:stCondLst>
                              <p:cond delay="0"/>
                            </p:stCondLst>
                            <p:childTnLst>
                              <p:par>
                                <p:cTn id="187" presetID="3" presetClass="entr" presetSubtype="10" fill="hold" grpId="0" nodeType="clickEffect">
                                  <p:stCondLst>
                                    <p:cond delay="0"/>
                                  </p:stCondLst>
                                  <p:childTnLst>
                                    <p:set>
                                      <p:cBhvr>
                                        <p:cTn id="188" dur="1" fill="hold">
                                          <p:stCondLst>
                                            <p:cond delay="0"/>
                                          </p:stCondLst>
                                        </p:cTn>
                                        <p:tgtEl>
                                          <p:spTgt spid="30"/>
                                        </p:tgtEl>
                                        <p:attrNameLst>
                                          <p:attrName>style.visibility</p:attrName>
                                        </p:attrNameLst>
                                      </p:cBhvr>
                                      <p:to>
                                        <p:strVal val="visible"/>
                                      </p:to>
                                    </p:set>
                                    <p:animEffect transition="in" filter="blinds(horizontal)">
                                      <p:cBhvr>
                                        <p:cTn id="189" dur="500"/>
                                        <p:tgtEl>
                                          <p:spTgt spid="30"/>
                                        </p:tgtEl>
                                      </p:cBhvr>
                                    </p:animEffect>
                                  </p:childTnLst>
                                </p:cTn>
                              </p:par>
                              <p:par>
                                <p:cTn id="190" presetID="3" presetClass="entr" presetSubtype="10" fill="hold" grpId="0" nodeType="withEffect">
                                  <p:stCondLst>
                                    <p:cond delay="0"/>
                                  </p:stCondLst>
                                  <p:childTnLst>
                                    <p:set>
                                      <p:cBhvr>
                                        <p:cTn id="191" dur="1" fill="hold">
                                          <p:stCondLst>
                                            <p:cond delay="0"/>
                                          </p:stCondLst>
                                        </p:cTn>
                                        <p:tgtEl>
                                          <p:spTgt spid="40"/>
                                        </p:tgtEl>
                                        <p:attrNameLst>
                                          <p:attrName>style.visibility</p:attrName>
                                        </p:attrNameLst>
                                      </p:cBhvr>
                                      <p:to>
                                        <p:strVal val="visible"/>
                                      </p:to>
                                    </p:set>
                                    <p:animEffect transition="in" filter="blinds(horizontal)">
                                      <p:cBhvr>
                                        <p:cTn id="192" dur="500"/>
                                        <p:tgtEl>
                                          <p:spTgt spid="40"/>
                                        </p:tgtEl>
                                      </p:cBhvr>
                                    </p:animEffect>
                                  </p:childTnLst>
                                </p:cTn>
                              </p:par>
                            </p:childTnLst>
                          </p:cTn>
                        </p:par>
                      </p:childTnLst>
                    </p:cTn>
                  </p:par>
                  <p:par>
                    <p:cTn id="193" fill="hold" nodeType="clickPar">
                      <p:stCondLst>
                        <p:cond delay="indefinite"/>
                      </p:stCondLst>
                      <p:childTnLst>
                        <p:par>
                          <p:cTn id="194" fill="hold" nodeType="withGroup">
                            <p:stCondLst>
                              <p:cond delay="0"/>
                            </p:stCondLst>
                            <p:childTnLst>
                              <p:par>
                                <p:cTn id="195" presetID="3" presetClass="entr" presetSubtype="10" fill="hold" grpId="0" nodeType="clickEffect">
                                  <p:stCondLst>
                                    <p:cond delay="0"/>
                                  </p:stCondLst>
                                  <p:childTnLst>
                                    <p:set>
                                      <p:cBhvr>
                                        <p:cTn id="196" dur="1" fill="hold">
                                          <p:stCondLst>
                                            <p:cond delay="0"/>
                                          </p:stCondLst>
                                        </p:cTn>
                                        <p:tgtEl>
                                          <p:spTgt spid="44"/>
                                        </p:tgtEl>
                                        <p:attrNameLst>
                                          <p:attrName>style.visibility</p:attrName>
                                        </p:attrNameLst>
                                      </p:cBhvr>
                                      <p:to>
                                        <p:strVal val="visible"/>
                                      </p:to>
                                    </p:set>
                                    <p:animEffect transition="in" filter="blinds(horizontal)">
                                      <p:cBhvr>
                                        <p:cTn id="197" dur="500"/>
                                        <p:tgtEl>
                                          <p:spTgt spid="44"/>
                                        </p:tgtEl>
                                      </p:cBhvr>
                                    </p:animEffect>
                                  </p:childTnLst>
                                </p:cTn>
                              </p:par>
                              <p:par>
                                <p:cTn id="198" presetID="3" presetClass="entr" presetSubtype="10" fill="hold" nodeType="withEffect">
                                  <p:stCondLst>
                                    <p:cond delay="0"/>
                                  </p:stCondLst>
                                  <p:childTnLst>
                                    <p:set>
                                      <p:cBhvr>
                                        <p:cTn id="199" dur="1" fill="hold">
                                          <p:stCondLst>
                                            <p:cond delay="0"/>
                                          </p:stCondLst>
                                        </p:cTn>
                                        <p:tgtEl>
                                          <p:spTgt spid="41"/>
                                        </p:tgtEl>
                                        <p:attrNameLst>
                                          <p:attrName>style.visibility</p:attrName>
                                        </p:attrNameLst>
                                      </p:cBhvr>
                                      <p:to>
                                        <p:strVal val="visible"/>
                                      </p:to>
                                    </p:set>
                                    <p:animEffect transition="in" filter="blinds(horizontal)">
                                      <p:cBhvr>
                                        <p:cTn id="200"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bldLvl="0" animBg="1"/>
      <p:bldP spid="9" grpId="0" bldLvl="0" animBg="1"/>
      <p:bldP spid="10" grpId="0"/>
      <p:bldP spid="11" grpId="0"/>
      <p:bldP spid="12" grpId="0"/>
      <p:bldP spid="13" grpId="0" bldLvl="0" animBg="1"/>
      <p:bldP spid="14" grpId="0"/>
      <p:bldP spid="15" grpId="0" bldLvl="0" animBg="1"/>
      <p:bldP spid="16" grpId="0"/>
      <p:bldP spid="17" grpId="0" bldLvl="0" animBg="1"/>
      <p:bldP spid="18" grpId="0"/>
      <p:bldP spid="20" grpId="0"/>
      <p:bldP spid="21" grpId="0"/>
      <p:bldP spid="22" grpId="0"/>
      <p:bldP spid="22" grpId="1"/>
      <p:bldP spid="23" grpId="0" bldLvl="0" animBg="1"/>
      <p:bldP spid="24" grpId="0"/>
      <p:bldP spid="25" grpId="0" bldLvl="0" animBg="1"/>
      <p:bldP spid="26" grpId="0"/>
      <p:bldP spid="27" grpId="0" bldLvl="0" animBg="1"/>
      <p:bldP spid="28" grpId="0"/>
      <p:bldP spid="30" grpId="0"/>
      <p:bldP spid="31" grpId="0" animBg="1"/>
      <p:bldP spid="32" grpId="0"/>
      <p:bldP spid="33" grpId="0"/>
      <p:bldP spid="34" grpId="0" animBg="1"/>
      <p:bldP spid="35" grpId="0"/>
      <p:bldP spid="36" grpId="0" animBg="1"/>
      <p:bldP spid="37" grpId="0"/>
      <p:bldP spid="38" grpId="0"/>
      <p:bldP spid="39" grpId="0" animBg="1"/>
      <p:bldP spid="40" grpId="0"/>
      <p:bldP spid="43" grpId="0"/>
      <p:bldP spid="44" grpId="0"/>
      <p:bldP spid="45" grpId="0"/>
      <p:bldP spid="46" grpId="0" bldLvl="0" animBg="1"/>
      <p:bldP spid="46" grpId="1" bldLvl="0" animBg="1"/>
      <p:bldP spid="53"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290" name="文本框 103428">
            <a:extLst>
              <a:ext uri="{FF2B5EF4-FFF2-40B4-BE49-F238E27FC236}">
                <a16:creationId xmlns:a16="http://schemas.microsoft.com/office/drawing/2014/main" id="{16D47832-B4B4-47A5-9800-12581FEC654B}"/>
              </a:ext>
            </a:extLst>
          </p:cNvPr>
          <p:cNvSpPr txBox="1">
            <a:spLocks noChangeArrowheads="1"/>
          </p:cNvSpPr>
          <p:nvPr/>
        </p:nvSpPr>
        <p:spPr bwMode="auto">
          <a:xfrm>
            <a:off x="6842125" y="1158875"/>
            <a:ext cx="973138"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a:latin typeface="Arial" panose="020B0604020202020204" pitchFamily="34" charset="0"/>
              </a:rPr>
              <a:t>       </a:t>
            </a:r>
          </a:p>
          <a:p>
            <a:pPr eaLnBrk="1" hangingPunct="1"/>
            <a:r>
              <a:rPr lang="en-US" altLang="zh-CN">
                <a:latin typeface="Arial" panose="020B0604020202020204" pitchFamily="34" charset="0"/>
              </a:rPr>
              <a:t> </a:t>
            </a:r>
          </a:p>
        </p:txBody>
      </p:sp>
      <p:sp>
        <p:nvSpPr>
          <p:cNvPr id="4" name="文本框 3">
            <a:extLst>
              <a:ext uri="{FF2B5EF4-FFF2-40B4-BE49-F238E27FC236}">
                <a16:creationId xmlns:a16="http://schemas.microsoft.com/office/drawing/2014/main" id="{2B1E4510-067F-43C0-8438-76373AC279BB}"/>
              </a:ext>
            </a:extLst>
          </p:cNvPr>
          <p:cNvSpPr txBox="1">
            <a:spLocks noChangeArrowheads="1"/>
          </p:cNvSpPr>
          <p:nvPr/>
        </p:nvSpPr>
        <p:spPr bwMode="auto">
          <a:xfrm>
            <a:off x="250825" y="333375"/>
            <a:ext cx="8643938" cy="1014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000" b="1">
                <a:solidFill>
                  <a:srgbClr val="0000FF"/>
                </a:solidFill>
                <a:latin typeface="黑体" panose="02010609060101010101" pitchFamily="49" charset="-122"/>
                <a:ea typeface="黑体" panose="02010609060101010101" pitchFamily="49" charset="-122"/>
              </a:rPr>
              <a:t>2.</a:t>
            </a:r>
            <a:r>
              <a:rPr lang="zh-CN" altLang="en-US" sz="3000" b="1">
                <a:solidFill>
                  <a:srgbClr val="0000FF"/>
                </a:solidFill>
                <a:latin typeface="黑体" panose="02010609060101010101" pitchFamily="49" charset="-122"/>
                <a:ea typeface="黑体" panose="02010609060101010101" pitchFamily="49" charset="-122"/>
              </a:rPr>
              <a:t>隋朝建立：</a:t>
            </a:r>
            <a:r>
              <a:rPr lang="zh-CN" altLang="en-US" sz="2800" b="1">
                <a:latin typeface="黑体" panose="02010609060101010101" pitchFamily="49" charset="-122"/>
                <a:ea typeface="黑体" panose="02010609060101010101" pitchFamily="49" charset="-122"/>
              </a:rPr>
              <a:t>581年，杨坚建立隋朝，以长安为都城， </a:t>
            </a:r>
          </a:p>
          <a:p>
            <a:pPr eaLnBrk="1" hangingPunct="1"/>
            <a:r>
              <a:rPr lang="zh-CN" altLang="en-US" sz="2800" b="1">
                <a:latin typeface="黑体" panose="02010609060101010101" pitchFamily="49" charset="-122"/>
                <a:ea typeface="黑体" panose="02010609060101010101" pitchFamily="49" charset="-122"/>
              </a:rPr>
              <a:t>            杨坚就是隋文帝</a:t>
            </a:r>
          </a:p>
        </p:txBody>
      </p:sp>
      <p:sp>
        <p:nvSpPr>
          <p:cNvPr id="9" name="文本框 8">
            <a:extLst>
              <a:ext uri="{FF2B5EF4-FFF2-40B4-BE49-F238E27FC236}">
                <a16:creationId xmlns:a16="http://schemas.microsoft.com/office/drawing/2014/main" id="{D1E8256D-84AF-49FC-AE74-16DE3FC55465}"/>
              </a:ext>
            </a:extLst>
          </p:cNvPr>
          <p:cNvSpPr txBox="1">
            <a:spLocks noChangeArrowheads="1"/>
          </p:cNvSpPr>
          <p:nvPr/>
        </p:nvSpPr>
        <p:spPr bwMode="auto">
          <a:xfrm>
            <a:off x="250825" y="1412875"/>
            <a:ext cx="8643938" cy="55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000" b="1">
                <a:solidFill>
                  <a:srgbClr val="0000FF"/>
                </a:solidFill>
                <a:latin typeface="黑体" panose="02010609060101010101" pitchFamily="49" charset="-122"/>
                <a:ea typeface="黑体" panose="02010609060101010101" pitchFamily="49" charset="-122"/>
              </a:rPr>
              <a:t>3.</a:t>
            </a:r>
            <a:r>
              <a:rPr lang="zh-CN" altLang="en-US" sz="3000" b="1">
                <a:solidFill>
                  <a:srgbClr val="0000FF"/>
                </a:solidFill>
                <a:latin typeface="黑体" panose="02010609060101010101" pitchFamily="49" charset="-122"/>
                <a:ea typeface="黑体" panose="02010609060101010101" pitchFamily="49" charset="-122"/>
              </a:rPr>
              <a:t>隋朝统一：</a:t>
            </a:r>
            <a:r>
              <a:rPr lang="zh-CN" altLang="en-US" sz="2800" b="1">
                <a:latin typeface="黑体" panose="02010609060101010101" pitchFamily="49" charset="-122"/>
                <a:ea typeface="黑体" panose="02010609060101010101" pitchFamily="49" charset="-122"/>
              </a:rPr>
              <a:t>589年，隋文帝灭掉陈朝，统一全国</a:t>
            </a:r>
          </a:p>
        </p:txBody>
      </p:sp>
      <p:pic>
        <p:nvPicPr>
          <p:cNvPr id="6" name="Picture 2" descr="C:\Users\Administrator\Desktop\图片1.jpg">
            <a:extLst>
              <a:ext uri="{FF2B5EF4-FFF2-40B4-BE49-F238E27FC236}">
                <a16:creationId xmlns:a16="http://schemas.microsoft.com/office/drawing/2014/main" id="{F88A361D-F558-4E99-A19A-73C28D7C40E6}"/>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16093" t="15804" r="13989" b="21191"/>
          <a:stretch>
            <a:fillRect/>
          </a:stretch>
        </p:blipFill>
        <p:spPr bwMode="auto">
          <a:xfrm>
            <a:off x="2195513" y="2655888"/>
            <a:ext cx="4483100" cy="3005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椭圆 6">
            <a:extLst>
              <a:ext uri="{FF2B5EF4-FFF2-40B4-BE49-F238E27FC236}">
                <a16:creationId xmlns:a16="http://schemas.microsoft.com/office/drawing/2014/main" id="{83B23D95-1C8F-4CAE-8C3F-71FE195CC15C}"/>
              </a:ext>
            </a:extLst>
          </p:cNvPr>
          <p:cNvSpPr/>
          <p:nvPr/>
        </p:nvSpPr>
        <p:spPr>
          <a:xfrm>
            <a:off x="3649663" y="4292600"/>
            <a:ext cx="2808287" cy="173355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8" name="椭圆 7">
            <a:extLst>
              <a:ext uri="{FF2B5EF4-FFF2-40B4-BE49-F238E27FC236}">
                <a16:creationId xmlns:a16="http://schemas.microsoft.com/office/drawing/2014/main" id="{976C5230-AA19-4A64-B654-35826AD6A221}"/>
              </a:ext>
            </a:extLst>
          </p:cNvPr>
          <p:cNvSpPr/>
          <p:nvPr/>
        </p:nvSpPr>
        <p:spPr>
          <a:xfrm rot="725907">
            <a:off x="2282825" y="2819400"/>
            <a:ext cx="1655763" cy="100806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0" name="椭圆 9">
            <a:extLst>
              <a:ext uri="{FF2B5EF4-FFF2-40B4-BE49-F238E27FC236}">
                <a16:creationId xmlns:a16="http://schemas.microsoft.com/office/drawing/2014/main" id="{38135CC8-FD21-4DD4-98FE-49C914DA264F}"/>
              </a:ext>
            </a:extLst>
          </p:cNvPr>
          <p:cNvSpPr/>
          <p:nvPr/>
        </p:nvSpPr>
        <p:spPr>
          <a:xfrm>
            <a:off x="4514850" y="2992438"/>
            <a:ext cx="1800225" cy="79057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2" name="矩形 1">
            <a:extLst>
              <a:ext uri="{FF2B5EF4-FFF2-40B4-BE49-F238E27FC236}">
                <a16:creationId xmlns:a16="http://schemas.microsoft.com/office/drawing/2014/main" id="{A1BEE5DF-C47C-4566-A68D-DF496F49848C}"/>
              </a:ext>
            </a:extLst>
          </p:cNvPr>
          <p:cNvSpPr>
            <a:spLocks noChangeArrowheads="1"/>
          </p:cNvSpPr>
          <p:nvPr/>
        </p:nvSpPr>
        <p:spPr bwMode="auto">
          <a:xfrm>
            <a:off x="693738" y="2701925"/>
            <a:ext cx="615950" cy="2571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latin typeface="黑体" panose="02010609060101010101" pitchFamily="49" charset="-122"/>
                <a:ea typeface="黑体" panose="02010609060101010101" pitchFamily="49" charset="-122"/>
              </a:rPr>
              <a:t>隋朝大致位置图</a:t>
            </a:r>
            <a:endParaRPr lang="zh-CN" altLang="en-US" sz="28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5" presetClass="entr" presetSubtype="1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checkerboard(across)">
                                      <p:cBhvr>
                                        <p:cTn id="13" dur="500"/>
                                        <p:tgtEl>
                                          <p:spTgt spid="9"/>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53" presetClass="entr" presetSubtype="16"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p:cTn id="18" dur="500" fill="hold"/>
                                        <p:tgtEl>
                                          <p:spTgt spid="2"/>
                                        </p:tgtEl>
                                        <p:attrNameLst>
                                          <p:attrName>ppt_w</p:attrName>
                                        </p:attrNameLst>
                                      </p:cBhvr>
                                      <p:tavLst>
                                        <p:tav tm="0">
                                          <p:val>
                                            <p:fltVal val="0"/>
                                          </p:val>
                                        </p:tav>
                                        <p:tav tm="100000">
                                          <p:val>
                                            <p:strVal val="#ppt_w"/>
                                          </p:val>
                                        </p:tav>
                                      </p:tavLst>
                                    </p:anim>
                                    <p:anim calcmode="lin" valueType="num">
                                      <p:cBhvr>
                                        <p:cTn id="19" dur="500" fill="hold"/>
                                        <p:tgtEl>
                                          <p:spTgt spid="2"/>
                                        </p:tgtEl>
                                        <p:attrNameLst>
                                          <p:attrName>ppt_h</p:attrName>
                                        </p:attrNameLst>
                                      </p:cBhvr>
                                      <p:tavLst>
                                        <p:tav tm="0">
                                          <p:val>
                                            <p:fltVal val="0"/>
                                          </p:val>
                                        </p:tav>
                                        <p:tav tm="100000">
                                          <p:val>
                                            <p:strVal val="#ppt_h"/>
                                          </p:val>
                                        </p:tav>
                                      </p:tavLst>
                                    </p:anim>
                                    <p:animEffect transition="in" filter="fade">
                                      <p:cBhvr>
                                        <p:cTn id="20" dur="500"/>
                                        <p:tgtEl>
                                          <p:spTgt spid="2"/>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1000"/>
                                        <p:tgtEl>
                                          <p:spTgt spid="10"/>
                                        </p:tgtEl>
                                      </p:cBhvr>
                                    </p:animEffect>
                                    <p:anim calcmode="lin" valueType="num">
                                      <p:cBhvr>
                                        <p:cTn id="26" dur="1000" fill="hold"/>
                                        <p:tgtEl>
                                          <p:spTgt spid="10"/>
                                        </p:tgtEl>
                                        <p:attrNameLst>
                                          <p:attrName>ppt_x</p:attrName>
                                        </p:attrNameLst>
                                      </p:cBhvr>
                                      <p:tavLst>
                                        <p:tav tm="0">
                                          <p:val>
                                            <p:strVal val="#ppt_x"/>
                                          </p:val>
                                        </p:tav>
                                        <p:tav tm="100000">
                                          <p:val>
                                            <p:strVal val="#ppt_x"/>
                                          </p:val>
                                        </p:tav>
                                      </p:tavLst>
                                    </p:anim>
                                    <p:anim calcmode="lin" valueType="num">
                                      <p:cBhvr>
                                        <p:cTn id="27" dur="1000" fill="hold"/>
                                        <p:tgtEl>
                                          <p:spTgt spid="10"/>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1000"/>
                                        <p:tgtEl>
                                          <p:spTgt spid="8"/>
                                        </p:tgtEl>
                                      </p:cBhvr>
                                    </p:animEffect>
                                    <p:anim calcmode="lin" valueType="num">
                                      <p:cBhvr>
                                        <p:cTn id="31" dur="1000" fill="hold"/>
                                        <p:tgtEl>
                                          <p:spTgt spid="8"/>
                                        </p:tgtEl>
                                        <p:attrNameLst>
                                          <p:attrName>ppt_x</p:attrName>
                                        </p:attrNameLst>
                                      </p:cBhvr>
                                      <p:tavLst>
                                        <p:tav tm="0">
                                          <p:val>
                                            <p:strVal val="#ppt_x"/>
                                          </p:val>
                                        </p:tav>
                                        <p:tav tm="100000">
                                          <p:val>
                                            <p:strVal val="#ppt_x"/>
                                          </p:val>
                                        </p:tav>
                                      </p:tavLst>
                                    </p:anim>
                                    <p:anim calcmode="lin" valueType="num">
                                      <p:cBhvr>
                                        <p:cTn id="32" dur="1000" fill="hold"/>
                                        <p:tgtEl>
                                          <p:spTgt spid="8"/>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1000"/>
                                        <p:tgtEl>
                                          <p:spTgt spid="7"/>
                                        </p:tgtEl>
                                      </p:cBhvr>
                                    </p:animEffect>
                                    <p:anim calcmode="lin" valueType="num">
                                      <p:cBhvr>
                                        <p:cTn id="36" dur="1000" fill="hold"/>
                                        <p:tgtEl>
                                          <p:spTgt spid="7"/>
                                        </p:tgtEl>
                                        <p:attrNameLst>
                                          <p:attrName>ppt_x</p:attrName>
                                        </p:attrNameLst>
                                      </p:cBhvr>
                                      <p:tavLst>
                                        <p:tav tm="0">
                                          <p:val>
                                            <p:strVal val="#ppt_x"/>
                                          </p:val>
                                        </p:tav>
                                        <p:tav tm="100000">
                                          <p:val>
                                            <p:strVal val="#ppt_x"/>
                                          </p:val>
                                        </p:tav>
                                      </p:tavLst>
                                    </p:anim>
                                    <p:anim calcmode="lin" valueType="num">
                                      <p:cBhvr>
                                        <p:cTn id="37" dur="1000" fill="hold"/>
                                        <p:tgtEl>
                                          <p:spTgt spid="7"/>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fade">
                                      <p:cBhvr>
                                        <p:cTn id="40" dur="1000"/>
                                        <p:tgtEl>
                                          <p:spTgt spid="6"/>
                                        </p:tgtEl>
                                      </p:cBhvr>
                                    </p:animEffect>
                                    <p:anim calcmode="lin" valueType="num">
                                      <p:cBhvr>
                                        <p:cTn id="41" dur="1000" fill="hold"/>
                                        <p:tgtEl>
                                          <p:spTgt spid="6"/>
                                        </p:tgtEl>
                                        <p:attrNameLst>
                                          <p:attrName>ppt_x</p:attrName>
                                        </p:attrNameLst>
                                      </p:cBhvr>
                                      <p:tavLst>
                                        <p:tav tm="0">
                                          <p:val>
                                            <p:strVal val="#ppt_x"/>
                                          </p:val>
                                        </p:tav>
                                        <p:tav tm="100000">
                                          <p:val>
                                            <p:strVal val="#ppt_x"/>
                                          </p:val>
                                        </p:tav>
                                      </p:tavLst>
                                    </p:anim>
                                    <p:anim calcmode="lin" valueType="num">
                                      <p:cBhvr>
                                        <p:cTn id="42"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7" grpId="0" animBg="1"/>
      <p:bldP spid="8" grpId="0" animBg="1"/>
      <p:bldP spid="10" grpId="0" animBg="1"/>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8193" name="图片 6145" descr="5b01006">
            <a:extLst>
              <a:ext uri="{FF2B5EF4-FFF2-40B4-BE49-F238E27FC236}">
                <a16:creationId xmlns:a16="http://schemas.microsoft.com/office/drawing/2014/main" id="{573DC600-CB69-4938-A1CE-EDE9D40DE9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750" y="1268413"/>
            <a:ext cx="4672013" cy="324643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6147" name="矩形 6146">
            <a:extLst>
              <a:ext uri="{FF2B5EF4-FFF2-40B4-BE49-F238E27FC236}">
                <a16:creationId xmlns:a16="http://schemas.microsoft.com/office/drawing/2014/main" id="{62B93B18-FA63-4059-A837-775F14C2143D}"/>
              </a:ext>
            </a:extLst>
          </p:cNvPr>
          <p:cNvSpPr>
            <a:spLocks noChangeArrowheads="1"/>
          </p:cNvSpPr>
          <p:nvPr/>
        </p:nvSpPr>
        <p:spPr bwMode="auto">
          <a:xfrm>
            <a:off x="250825" y="4941888"/>
            <a:ext cx="8642350" cy="1382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indent="457200">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solidFill>
                  <a:srgbClr val="0070C0"/>
                </a:solidFill>
                <a:latin typeface="楷体" panose="02010609060101010101" pitchFamily="49" charset="-122"/>
                <a:ea typeface="楷体" panose="02010609060101010101" pitchFamily="49" charset="-122"/>
              </a:rPr>
              <a:t>在今天南京鸡鸣寺的山坡下有一口枯井，相传陈后主在隋军攻城时携二妃躲入此井，被后人嘲笑为“胭脂井”</a:t>
            </a:r>
          </a:p>
        </p:txBody>
      </p:sp>
      <p:sp>
        <p:nvSpPr>
          <p:cNvPr id="13316" name="文本框 6148">
            <a:extLst>
              <a:ext uri="{FF2B5EF4-FFF2-40B4-BE49-F238E27FC236}">
                <a16:creationId xmlns:a16="http://schemas.microsoft.com/office/drawing/2014/main" id="{4EF94FA8-55E7-456B-A786-7A1D75F50C3F}"/>
              </a:ext>
            </a:extLst>
          </p:cNvPr>
          <p:cNvSpPr txBox="1">
            <a:spLocks noChangeArrowheads="1"/>
          </p:cNvSpPr>
          <p:nvPr/>
        </p:nvSpPr>
        <p:spPr bwMode="auto">
          <a:xfrm>
            <a:off x="250825" y="381000"/>
            <a:ext cx="421005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zh-CN" altLang="en-US" sz="2400" b="1">
                <a:latin typeface="微软雅黑" panose="020B0503020204020204" pitchFamily="34" charset="-122"/>
                <a:ea typeface="微软雅黑" panose="020B0503020204020204" pitchFamily="34" charset="-122"/>
              </a:rPr>
              <a:t>历史传说</a:t>
            </a:r>
            <a:r>
              <a:rPr lang="en-US" altLang="zh-CN" sz="2400" b="1">
                <a:latin typeface="微软雅黑" panose="020B0503020204020204" pitchFamily="34" charset="-122"/>
                <a:ea typeface="微软雅黑" panose="020B0503020204020204" pitchFamily="34" charset="-122"/>
              </a:rPr>
              <a:t>——</a:t>
            </a:r>
            <a:r>
              <a:rPr lang="zh-CN" altLang="en-US" sz="2400" b="1">
                <a:latin typeface="微软雅黑" panose="020B0503020204020204" pitchFamily="34" charset="-122"/>
                <a:ea typeface="微软雅黑" panose="020B0503020204020204" pitchFamily="34" charset="-122"/>
              </a:rPr>
              <a:t>胭脂井</a:t>
            </a:r>
          </a:p>
        </p:txBody>
      </p:sp>
      <p:pic>
        <p:nvPicPr>
          <p:cNvPr id="14338" name="Picture 4" descr="【图文】胭脂井 - 一剪寒梅 - 一剪寒梅:  熊梅生的博客">
            <a:extLst>
              <a:ext uri="{FF2B5EF4-FFF2-40B4-BE49-F238E27FC236}">
                <a16:creationId xmlns:a16="http://schemas.microsoft.com/office/drawing/2014/main" id="{9ACE7C5A-DE4A-429D-919D-9C74F8807502}"/>
              </a:ext>
            </a:extLst>
          </p:cNvPr>
          <p:cNvPicPr>
            <a:picLocks noChangeAspect="1" noChangeArrowheads="1"/>
          </p:cNvPicPr>
          <p:nvPr/>
        </p:nvPicPr>
        <p:blipFill>
          <a:blip r:embed="rId3"/>
          <a:srcRect l="4443" t="3946" r="4582" b="14259"/>
          <a:stretch>
            <a:fillRect/>
          </a:stretch>
        </p:blipFill>
        <p:spPr bwMode="auto">
          <a:xfrm>
            <a:off x="5465763" y="1268413"/>
            <a:ext cx="3111500" cy="3246437"/>
          </a:xfrm>
          <a:prstGeom prst="rect">
            <a:avLst/>
          </a:prstGeom>
          <a:noFill/>
          <a:ln w="9525">
            <a:solidFill>
              <a:schemeClr val="bg2">
                <a:lumMod val="50000"/>
              </a:schemeClr>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6" presetClass="entr" presetSubtype="16" fill="hold" nodeType="clickEffect">
                                  <p:stCondLst>
                                    <p:cond delay="0"/>
                                  </p:stCondLst>
                                  <p:childTnLst>
                                    <p:set>
                                      <p:cBhvr>
                                        <p:cTn id="6" dur="1" fill="hold">
                                          <p:stCondLst>
                                            <p:cond delay="0"/>
                                          </p:stCondLst>
                                        </p:cTn>
                                        <p:tgtEl>
                                          <p:spTgt spid="8193"/>
                                        </p:tgtEl>
                                        <p:attrNameLst>
                                          <p:attrName>style.visibility</p:attrName>
                                        </p:attrNameLst>
                                      </p:cBhvr>
                                      <p:to>
                                        <p:strVal val="visible"/>
                                      </p:to>
                                    </p:set>
                                    <p:animEffect transition="in" filter="circle(in)">
                                      <p:cBhvr>
                                        <p:cTn id="7" dur="2000"/>
                                        <p:tgtEl>
                                          <p:spTgt spid="8193"/>
                                        </p:tgtEl>
                                      </p:cBhvr>
                                    </p:animEffect>
                                  </p:childTnLst>
                                </p:cTn>
                              </p:par>
                              <p:par>
                                <p:cTn id="8" presetID="6" presetClass="entr" presetSubtype="16" fill="hold" nodeType="withEffect">
                                  <p:stCondLst>
                                    <p:cond delay="0"/>
                                  </p:stCondLst>
                                  <p:childTnLst>
                                    <p:set>
                                      <p:cBhvr>
                                        <p:cTn id="9" dur="1" fill="hold">
                                          <p:stCondLst>
                                            <p:cond delay="0"/>
                                          </p:stCondLst>
                                        </p:cTn>
                                        <p:tgtEl>
                                          <p:spTgt spid="14338"/>
                                        </p:tgtEl>
                                        <p:attrNameLst>
                                          <p:attrName>style.visibility</p:attrName>
                                        </p:attrNameLst>
                                      </p:cBhvr>
                                      <p:to>
                                        <p:strVal val="visible"/>
                                      </p:to>
                                    </p:set>
                                    <p:animEffect transition="in" filter="circle(in)">
                                      <p:cBhvr>
                                        <p:cTn id="10" dur="2000"/>
                                        <p:tgtEl>
                                          <p:spTgt spid="14338"/>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6147"/>
                                        </p:tgtEl>
                                        <p:attrNameLst>
                                          <p:attrName>style.visibility</p:attrName>
                                        </p:attrNameLst>
                                      </p:cBhvr>
                                      <p:to>
                                        <p:strVal val="visible"/>
                                      </p:to>
                                    </p:set>
                                    <p:animEffect transition="in" filter="blinds(horizontal)">
                                      <p:cBhvr>
                                        <p:cTn id="15" dur="500"/>
                                        <p:tgtEl>
                                          <p:spTgt spid="61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7" grpId="0"/>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16388" name="表格 16387">
            <a:extLst>
              <a:ext uri="{FF2B5EF4-FFF2-40B4-BE49-F238E27FC236}">
                <a16:creationId xmlns:a16="http://schemas.microsoft.com/office/drawing/2014/main" id="{B8E16FEA-8912-43DE-937D-39E92CF979B4}"/>
              </a:ext>
            </a:extLst>
          </p:cNvPr>
          <p:cNvGraphicFramePr/>
          <p:nvPr/>
        </p:nvGraphicFramePr>
        <p:xfrm>
          <a:off x="233363" y="1079500"/>
          <a:ext cx="8534400" cy="2997200"/>
        </p:xfrm>
        <a:graphic>
          <a:graphicData uri="http://schemas.openxmlformats.org/drawingml/2006/table">
            <a:tbl>
              <a:tblPr/>
              <a:tblGrid>
                <a:gridCol w="2123440">
                  <a:extLst>
                    <a:ext uri="{9D8B030D-6E8A-4147-A177-3AD203B41FA5}">
                      <a16:colId xmlns:a16="http://schemas.microsoft.com/office/drawing/2014/main" val="20000"/>
                    </a:ext>
                  </a:extLst>
                </a:gridCol>
                <a:gridCol w="1788795">
                  <a:extLst>
                    <a:ext uri="{9D8B030D-6E8A-4147-A177-3AD203B41FA5}">
                      <a16:colId xmlns:a16="http://schemas.microsoft.com/office/drawing/2014/main" val="20001"/>
                    </a:ext>
                  </a:extLst>
                </a:gridCol>
                <a:gridCol w="3042920">
                  <a:extLst>
                    <a:ext uri="{9D8B030D-6E8A-4147-A177-3AD203B41FA5}">
                      <a16:colId xmlns:a16="http://schemas.microsoft.com/office/drawing/2014/main" val="20002"/>
                    </a:ext>
                  </a:extLst>
                </a:gridCol>
                <a:gridCol w="1579245">
                  <a:extLst>
                    <a:ext uri="{9D8B030D-6E8A-4147-A177-3AD203B41FA5}">
                      <a16:colId xmlns:a16="http://schemas.microsoft.com/office/drawing/2014/main" val="20003"/>
                    </a:ext>
                  </a:extLst>
                </a:gridCol>
              </a:tblGrid>
              <a:tr h="836969">
                <a:tc>
                  <a:txBody>
                    <a:bodyPr/>
                    <a:lstStyle>
                      <a:lvl1pPr marL="342900" lvl="0" indent="-342900" algn="l" defTabSz="914400" eaLnBrk="1" fontAlgn="base" latinLnBrk="0" hangingPunct="1">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algn="ctr">
                        <a:buNone/>
                      </a:pPr>
                      <a:r>
                        <a:rPr lang="en-US" altLang="zh-CN" sz="2200" b="1" dirty="0"/>
                        <a:t>               </a:t>
                      </a:r>
                      <a:r>
                        <a:rPr lang="zh-CN" altLang="en-US" sz="2200" b="1" dirty="0"/>
                        <a:t>时间</a:t>
                      </a:r>
                    </a:p>
                    <a:p>
                      <a:pPr marL="0" lvl="0" indent="0">
                        <a:buNone/>
                      </a:pPr>
                      <a:r>
                        <a:rPr lang="zh-CN" altLang="en-US" sz="2200" b="1" dirty="0"/>
                        <a:t>     项目</a:t>
                      </a:r>
                    </a:p>
                  </a:txBody>
                  <a:tcPr marT="49637" marB="49637">
                    <a:lnL w="28575" cap="flat" cmpd="sng">
                      <a:solidFill>
                        <a:schemeClr val="tx1"/>
                      </a:solidFill>
                      <a:prstDash val="solid"/>
                      <a:miter/>
                      <a:headEnd type="none" w="med" len="med"/>
                      <a:tailEnd type="none" w="med" len="med"/>
                    </a:lnL>
                    <a:lnR w="12700" cap="flat" cmpd="sng">
                      <a:solidFill>
                        <a:schemeClr val="tx1"/>
                      </a:solidFill>
                      <a:prstDash val="solid"/>
                      <a:miter/>
                      <a:headEnd type="none" w="med" len="med"/>
                      <a:tailEnd type="none" w="med" len="med"/>
                    </a:lnR>
                    <a:lnT w="28575" cap="flat" cmpd="sng">
                      <a:solidFill>
                        <a:schemeClr val="tx1"/>
                      </a:solidFill>
                      <a:prstDash val="solid"/>
                      <a:miter/>
                      <a:headEnd type="none" w="med" len="med"/>
                      <a:tailEnd type="none" w="med" len="med"/>
                    </a:lnT>
                    <a:lnB w="12700" cap="flat" cmpd="sng">
                      <a:solidFill>
                        <a:schemeClr val="tx1"/>
                      </a:solidFill>
                      <a:prstDash val="solid"/>
                      <a:miter/>
                      <a:headEnd type="none" w="med" len="med"/>
                      <a:tailEnd type="none" w="med" len="med"/>
                    </a:lnB>
                    <a:lnTlToBr w="12700" cap="rnd" cmpd="sng">
                      <a:solidFill>
                        <a:schemeClr val="tx1"/>
                      </a:solidFill>
                      <a:prstDash val="solid"/>
                      <a:miter/>
                      <a:headEnd type="none" w="med" len="med"/>
                      <a:tailEnd type="none" w="med" len="med"/>
                    </a:lnTlToBr>
                    <a:lnBlToTr>
                      <a:noFill/>
                    </a:lnBlToTr>
                    <a:noFill/>
                  </a:tcPr>
                </a:tc>
                <a:tc>
                  <a:txBody>
                    <a:bodyPr/>
                    <a:lstStyle>
                      <a:lvl1pPr marL="342900" lvl="0" indent="-342900" algn="l" defTabSz="914400" eaLnBrk="1" fontAlgn="base" latinLnBrk="0" hangingPunct="1">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algn="ctr">
                        <a:lnSpc>
                          <a:spcPct val="150000"/>
                        </a:lnSpc>
                        <a:buNone/>
                      </a:pPr>
                      <a:r>
                        <a:rPr lang="zh-CN" altLang="en-US" sz="2000" b="1" dirty="0"/>
                        <a:t>隋初</a:t>
                      </a:r>
                    </a:p>
                  </a:txBody>
                  <a:tcPr marT="49637" marB="49637" anchor="ctr">
                    <a:lnL w="12700" cap="flat" cmpd="sng">
                      <a:solidFill>
                        <a:schemeClr val="tx1"/>
                      </a:solidFill>
                      <a:prstDash val="solid"/>
                      <a:miter/>
                      <a:headEnd type="none" w="med" len="med"/>
                      <a:tailEnd type="none" w="med" len="med"/>
                    </a:lnL>
                    <a:lnR w="12700" cap="flat" cmpd="sng">
                      <a:solidFill>
                        <a:schemeClr val="tx1"/>
                      </a:solidFill>
                      <a:prstDash val="solid"/>
                      <a:miter/>
                      <a:headEnd type="none" w="med" len="med"/>
                      <a:tailEnd type="none" w="med" len="med"/>
                    </a:lnR>
                    <a:lnT w="28575" cap="flat" cmpd="sng">
                      <a:solidFill>
                        <a:schemeClr val="tx1"/>
                      </a:solidFill>
                      <a:prstDash val="solid"/>
                      <a:miter/>
                      <a:headEnd type="none" w="med" len="med"/>
                      <a:tailEnd type="none" w="med" len="med"/>
                    </a:lnT>
                    <a:lnB w="12700" cap="flat" cmpd="sng">
                      <a:solidFill>
                        <a:schemeClr val="tx1"/>
                      </a:solidFill>
                      <a:prstDash val="solid"/>
                      <a:miter/>
                      <a:headEnd type="none" w="med" len="med"/>
                      <a:tailEnd type="none" w="med" len="med"/>
                    </a:lnB>
                    <a:lnTlToBr>
                      <a:noFill/>
                    </a:lnTlToBr>
                    <a:lnBlToTr>
                      <a:noFill/>
                    </a:lnBlToTr>
                    <a:noFill/>
                  </a:tcPr>
                </a:tc>
                <a:tc>
                  <a:txBody>
                    <a:bodyPr/>
                    <a:lstStyle>
                      <a:lvl1pPr marL="342900" lvl="0" indent="-342900" algn="l" defTabSz="914400" eaLnBrk="1" fontAlgn="base" latinLnBrk="0" hangingPunct="1">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algn="ctr">
                        <a:lnSpc>
                          <a:spcPct val="150000"/>
                        </a:lnSpc>
                        <a:buNone/>
                      </a:pPr>
                      <a:r>
                        <a:rPr lang="zh-CN" altLang="en-US" sz="2000" b="1" dirty="0"/>
                        <a:t>隋盛世</a:t>
                      </a:r>
                    </a:p>
                  </a:txBody>
                  <a:tcPr marT="49637" marB="49637" anchor="ctr">
                    <a:lnL w="12700" cap="flat" cmpd="sng">
                      <a:solidFill>
                        <a:schemeClr val="tx1"/>
                      </a:solidFill>
                      <a:prstDash val="solid"/>
                      <a:miter/>
                      <a:headEnd type="none" w="med" len="med"/>
                      <a:tailEnd type="none" w="med" len="med"/>
                    </a:lnL>
                    <a:lnR w="12700" cap="flat" cmpd="sng">
                      <a:solidFill>
                        <a:schemeClr val="tx1"/>
                      </a:solidFill>
                      <a:prstDash val="solid"/>
                      <a:miter/>
                      <a:headEnd type="none" w="med" len="med"/>
                      <a:tailEnd type="none" w="med" len="med"/>
                    </a:lnR>
                    <a:lnT w="28575" cap="flat" cmpd="sng">
                      <a:solidFill>
                        <a:schemeClr val="tx1"/>
                      </a:solidFill>
                      <a:prstDash val="solid"/>
                      <a:miter/>
                      <a:headEnd type="none" w="med" len="med"/>
                      <a:tailEnd type="none" w="med" len="med"/>
                    </a:lnT>
                    <a:lnB w="12700" cap="flat" cmpd="sng">
                      <a:solidFill>
                        <a:schemeClr val="tx1"/>
                      </a:solidFill>
                      <a:prstDash val="solid"/>
                      <a:miter/>
                      <a:headEnd type="none" w="med" len="med"/>
                      <a:tailEnd type="none" w="med" len="med"/>
                    </a:lnB>
                    <a:lnTlToBr>
                      <a:noFill/>
                    </a:lnTlToBr>
                    <a:lnBlToTr>
                      <a:noFill/>
                    </a:lnBlToTr>
                    <a:noFill/>
                  </a:tcPr>
                </a:tc>
                <a:tc>
                  <a:txBody>
                    <a:bodyPr/>
                    <a:lstStyle>
                      <a:lvl1pPr marL="342900" lvl="0" indent="-342900" algn="l" defTabSz="914400" eaLnBrk="1" fontAlgn="base" latinLnBrk="0" hangingPunct="1">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algn="ctr">
                        <a:lnSpc>
                          <a:spcPct val="150000"/>
                        </a:lnSpc>
                        <a:buNone/>
                      </a:pPr>
                      <a:r>
                        <a:rPr lang="zh-CN" altLang="en-US" sz="2000" b="1" dirty="0"/>
                        <a:t>表现</a:t>
                      </a:r>
                    </a:p>
                  </a:txBody>
                  <a:tcPr marT="49637" marB="49637" anchor="ctr">
                    <a:lnL w="12700" cap="flat" cmpd="sng">
                      <a:solidFill>
                        <a:schemeClr val="tx1"/>
                      </a:solidFill>
                      <a:prstDash val="solid"/>
                      <a:miter/>
                      <a:headEnd type="none" w="med" len="med"/>
                      <a:tailEnd type="none" w="med" len="med"/>
                    </a:lnL>
                    <a:lnR w="28575" cap="flat" cmpd="sng">
                      <a:solidFill>
                        <a:schemeClr val="tx1"/>
                      </a:solidFill>
                      <a:prstDash val="solid"/>
                      <a:miter/>
                      <a:headEnd type="none" w="med" len="med"/>
                      <a:tailEnd type="none" w="med" len="med"/>
                    </a:lnR>
                    <a:lnT w="28575" cap="flat" cmpd="sng">
                      <a:solidFill>
                        <a:schemeClr val="tx1"/>
                      </a:solidFill>
                      <a:prstDash val="solid"/>
                      <a:miter/>
                      <a:headEnd type="none" w="med" len="med"/>
                      <a:tailEnd type="none" w="med" len="med"/>
                    </a:lnT>
                    <a:lnB w="12700" cap="flat" cmpd="sng">
                      <a:solidFill>
                        <a:schemeClr val="tx1"/>
                      </a:solidFill>
                      <a:prstDash val="solid"/>
                      <a:miter/>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20077">
                <a:tc>
                  <a:txBody>
                    <a:bodyPr/>
                    <a:lstStyle>
                      <a:lvl1pPr marL="342900" lvl="0" indent="-342900" algn="l" defTabSz="914400" eaLnBrk="1" fontAlgn="base" latinLnBrk="0" hangingPunct="1">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algn="ctr">
                        <a:buNone/>
                      </a:pPr>
                      <a:r>
                        <a:rPr lang="zh-CN" altLang="en-US" sz="2000" b="1" dirty="0">
                          <a:latin typeface="宋体" pitchFamily="2" charset="-122"/>
                          <a:ea typeface="宋体" pitchFamily="2" charset="-122"/>
                        </a:rPr>
                        <a:t>人 口</a:t>
                      </a:r>
                    </a:p>
                  </a:txBody>
                  <a:tcPr marT="49637" marB="49637" anchor="ctr">
                    <a:lnL w="28575" cap="flat" cmpd="sng">
                      <a:solidFill>
                        <a:schemeClr val="tx1"/>
                      </a:solidFill>
                      <a:prstDash val="solid"/>
                      <a:miter/>
                      <a:headEnd type="none" w="med" len="med"/>
                      <a:tailEnd type="none" w="med" len="med"/>
                    </a:lnL>
                    <a:lnR w="12700" cap="flat" cmpd="sng">
                      <a:solidFill>
                        <a:schemeClr val="tx1"/>
                      </a:solidFill>
                      <a:prstDash val="solid"/>
                      <a:miter/>
                      <a:headEnd type="none" w="med" len="med"/>
                      <a:tailEnd type="none" w="med" len="med"/>
                    </a:lnR>
                    <a:lnT w="12700" cap="flat" cmpd="sng">
                      <a:solidFill>
                        <a:schemeClr val="tx1"/>
                      </a:solidFill>
                      <a:prstDash val="solid"/>
                      <a:miter/>
                      <a:headEnd type="none" w="med" len="med"/>
                      <a:tailEnd type="none" w="med" len="med"/>
                    </a:lnT>
                    <a:lnB w="12700" cap="flat" cmpd="sng">
                      <a:solidFill>
                        <a:schemeClr val="tx1"/>
                      </a:solidFill>
                      <a:prstDash val="solid"/>
                      <a:miter/>
                      <a:headEnd type="none" w="med" len="med"/>
                      <a:tailEnd type="none" w="med" len="med"/>
                    </a:lnB>
                    <a:lnTlToBr>
                      <a:noFill/>
                    </a:lnTlToBr>
                    <a:lnBlToTr>
                      <a:noFill/>
                    </a:lnBlToTr>
                    <a:noFill/>
                  </a:tcPr>
                </a:tc>
                <a:tc>
                  <a:txBody>
                    <a:bodyPr/>
                    <a:lstStyle>
                      <a:lvl1pPr marL="342900" lvl="0" indent="-342900" algn="l" defTabSz="914400" eaLnBrk="1" fontAlgn="base" latinLnBrk="0" hangingPunct="1">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algn="l">
                        <a:buNone/>
                      </a:pPr>
                      <a:r>
                        <a:rPr lang="en-US" altLang="zh-CN" sz="2400" b="1" dirty="0">
                          <a:latin typeface="宋体" pitchFamily="2" charset="-122"/>
                          <a:ea typeface="宋体" pitchFamily="2" charset="-122"/>
                        </a:rPr>
                        <a:t>3000</a:t>
                      </a:r>
                      <a:r>
                        <a:rPr lang="zh-CN" altLang="en-US" sz="2400" b="1" dirty="0">
                          <a:latin typeface="宋体" pitchFamily="2" charset="-122"/>
                          <a:ea typeface="宋体" pitchFamily="2" charset="-122"/>
                        </a:rPr>
                        <a:t>多万人</a:t>
                      </a:r>
                    </a:p>
                  </a:txBody>
                  <a:tcPr marT="49637" marB="49637">
                    <a:lnL w="12700" cap="flat" cmpd="sng">
                      <a:solidFill>
                        <a:schemeClr val="tx1"/>
                      </a:solidFill>
                      <a:prstDash val="solid"/>
                      <a:miter/>
                      <a:headEnd type="none" w="med" len="med"/>
                      <a:tailEnd type="none" w="med" len="med"/>
                    </a:lnL>
                    <a:lnR w="12700" cap="flat" cmpd="sng">
                      <a:solidFill>
                        <a:schemeClr val="tx1"/>
                      </a:solidFill>
                      <a:prstDash val="solid"/>
                      <a:miter/>
                      <a:headEnd type="none" w="med" len="med"/>
                      <a:tailEnd type="none" w="med" len="med"/>
                    </a:lnR>
                    <a:lnT w="12700" cap="flat" cmpd="sng">
                      <a:solidFill>
                        <a:schemeClr val="tx1"/>
                      </a:solidFill>
                      <a:prstDash val="solid"/>
                      <a:miter/>
                      <a:headEnd type="none" w="med" len="med"/>
                      <a:tailEnd type="none" w="med" len="med"/>
                    </a:lnT>
                    <a:lnB w="12700" cap="flat" cmpd="sng">
                      <a:solidFill>
                        <a:schemeClr val="tx1"/>
                      </a:solidFill>
                      <a:prstDash val="solid"/>
                      <a:miter/>
                      <a:headEnd type="none" w="med" len="med"/>
                      <a:tailEnd type="none" w="med" len="med"/>
                    </a:lnB>
                    <a:lnTlToBr>
                      <a:noFill/>
                    </a:lnTlToBr>
                    <a:lnBlToTr>
                      <a:noFill/>
                    </a:lnBlToTr>
                    <a:noFill/>
                  </a:tcPr>
                </a:tc>
                <a:tc>
                  <a:txBody>
                    <a:bodyPr/>
                    <a:lstStyle>
                      <a:lvl1pPr marL="342900" lvl="0" indent="-342900" algn="l" defTabSz="914400" eaLnBrk="1" fontAlgn="base" latinLnBrk="0" hangingPunct="1">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algn="l">
                        <a:buNone/>
                      </a:pPr>
                      <a:r>
                        <a:rPr lang="en-US" altLang="zh-CN" sz="2400" b="1" dirty="0">
                          <a:latin typeface="宋体" pitchFamily="2" charset="-122"/>
                          <a:ea typeface="宋体" pitchFamily="2" charset="-122"/>
                        </a:rPr>
                        <a:t>4600</a:t>
                      </a:r>
                      <a:r>
                        <a:rPr lang="zh-CN" altLang="en-US" sz="2400" b="1" dirty="0">
                          <a:latin typeface="宋体" pitchFamily="2" charset="-122"/>
                          <a:ea typeface="宋体" pitchFamily="2" charset="-122"/>
                        </a:rPr>
                        <a:t>多万人</a:t>
                      </a:r>
                    </a:p>
                  </a:txBody>
                  <a:tcPr marT="49637" marB="49637">
                    <a:lnL w="12700" cap="flat" cmpd="sng">
                      <a:solidFill>
                        <a:schemeClr val="tx1"/>
                      </a:solidFill>
                      <a:prstDash val="solid"/>
                      <a:miter/>
                      <a:headEnd type="none" w="med" len="med"/>
                      <a:tailEnd type="none" w="med" len="med"/>
                    </a:lnL>
                    <a:lnR w="12700" cap="flat" cmpd="sng">
                      <a:solidFill>
                        <a:schemeClr val="tx1"/>
                      </a:solidFill>
                      <a:prstDash val="solid"/>
                      <a:miter/>
                      <a:headEnd type="none" w="med" len="med"/>
                      <a:tailEnd type="none" w="med" len="med"/>
                    </a:lnR>
                    <a:lnT w="12700" cap="flat" cmpd="sng">
                      <a:solidFill>
                        <a:schemeClr val="tx1"/>
                      </a:solidFill>
                      <a:prstDash val="solid"/>
                      <a:miter/>
                      <a:headEnd type="none" w="med" len="med"/>
                      <a:tailEnd type="none" w="med" len="med"/>
                    </a:lnT>
                    <a:lnB w="12700" cap="flat" cmpd="sng">
                      <a:solidFill>
                        <a:schemeClr val="tx1"/>
                      </a:solidFill>
                      <a:prstDash val="solid"/>
                      <a:miter/>
                      <a:headEnd type="none" w="med" len="med"/>
                      <a:tailEnd type="none" w="med" len="med"/>
                    </a:lnB>
                    <a:lnTlToBr>
                      <a:noFill/>
                    </a:lnTlToBr>
                    <a:lnBlToTr>
                      <a:noFill/>
                    </a:lnBlToTr>
                    <a:noFill/>
                  </a:tcPr>
                </a:tc>
                <a:tc>
                  <a:txBody>
                    <a:bodyPr/>
                    <a:lstStyle>
                      <a:lvl1pPr marL="342900" lvl="0" indent="-342900" algn="l" defTabSz="914400" eaLnBrk="1" fontAlgn="base" latinLnBrk="0" hangingPunct="1">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algn="ctr">
                        <a:buNone/>
                      </a:pPr>
                      <a:endParaRPr sz="2000" b="1" dirty="0"/>
                    </a:p>
                  </a:txBody>
                  <a:tcPr marT="49637" marB="49637">
                    <a:lnL w="12700" cap="flat" cmpd="sng">
                      <a:solidFill>
                        <a:schemeClr val="tx1"/>
                      </a:solidFill>
                      <a:prstDash val="solid"/>
                      <a:miter/>
                      <a:headEnd type="none" w="med" len="med"/>
                      <a:tailEnd type="none" w="med" len="med"/>
                    </a:lnL>
                    <a:lnR w="28575" cap="flat" cmpd="sng">
                      <a:solidFill>
                        <a:schemeClr val="tx1"/>
                      </a:solidFill>
                      <a:prstDash val="solid"/>
                      <a:miter/>
                      <a:headEnd type="none" w="med" len="med"/>
                      <a:tailEnd type="none" w="med" len="med"/>
                    </a:lnR>
                    <a:lnT w="12700" cap="flat" cmpd="sng">
                      <a:solidFill>
                        <a:schemeClr val="tx1"/>
                      </a:solidFill>
                      <a:prstDash val="solid"/>
                      <a:miter/>
                      <a:headEnd type="none" w="med" len="med"/>
                      <a:tailEnd type="none" w="med" len="med"/>
                    </a:lnT>
                    <a:lnB w="12700" cap="flat" cmpd="sng">
                      <a:solidFill>
                        <a:schemeClr val="tx1"/>
                      </a:solidFill>
                      <a:prstDash val="solid"/>
                      <a:miter/>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20077">
                <a:tc>
                  <a:txBody>
                    <a:bodyPr/>
                    <a:lstStyle>
                      <a:lvl1pPr marL="342900" lvl="0" indent="-342900" algn="l" defTabSz="914400" eaLnBrk="1" fontAlgn="base" latinLnBrk="0" hangingPunct="1">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algn="ctr">
                        <a:buNone/>
                      </a:pPr>
                      <a:r>
                        <a:rPr lang="zh-CN" altLang="en-US" sz="2000" b="1" dirty="0">
                          <a:latin typeface="宋体" pitchFamily="2" charset="-122"/>
                          <a:ea typeface="宋体" pitchFamily="2" charset="-122"/>
                        </a:rPr>
                        <a:t>垦 田</a:t>
                      </a:r>
                    </a:p>
                  </a:txBody>
                  <a:tcPr marT="49637" marB="49637" anchor="ctr">
                    <a:lnL w="28575" cap="flat" cmpd="sng">
                      <a:solidFill>
                        <a:schemeClr val="tx1"/>
                      </a:solidFill>
                      <a:prstDash val="solid"/>
                      <a:miter/>
                      <a:headEnd type="none" w="med" len="med"/>
                      <a:tailEnd type="none" w="med" len="med"/>
                    </a:lnL>
                    <a:lnR w="12700" cap="flat" cmpd="sng">
                      <a:solidFill>
                        <a:schemeClr val="tx1"/>
                      </a:solidFill>
                      <a:prstDash val="solid"/>
                      <a:miter/>
                      <a:headEnd type="none" w="med" len="med"/>
                      <a:tailEnd type="none" w="med" len="med"/>
                    </a:lnR>
                    <a:lnT w="12700" cap="flat" cmpd="sng">
                      <a:solidFill>
                        <a:schemeClr val="tx1"/>
                      </a:solidFill>
                      <a:prstDash val="solid"/>
                      <a:miter/>
                      <a:headEnd type="none" w="med" len="med"/>
                      <a:tailEnd type="none" w="med" len="med"/>
                    </a:lnT>
                    <a:lnB w="12700" cap="flat" cmpd="sng">
                      <a:solidFill>
                        <a:schemeClr val="tx1"/>
                      </a:solidFill>
                      <a:prstDash val="solid"/>
                      <a:miter/>
                      <a:headEnd type="none" w="med" len="med"/>
                      <a:tailEnd type="none" w="med" len="med"/>
                    </a:lnB>
                    <a:lnTlToBr>
                      <a:noFill/>
                    </a:lnTlToBr>
                    <a:lnBlToTr>
                      <a:noFill/>
                    </a:lnBlToTr>
                    <a:noFill/>
                  </a:tcPr>
                </a:tc>
                <a:tc>
                  <a:txBody>
                    <a:bodyPr/>
                    <a:lstStyle>
                      <a:lvl1pPr marL="342900" lvl="0" indent="-342900" algn="l" defTabSz="914400" eaLnBrk="1" fontAlgn="base" latinLnBrk="0" hangingPunct="1">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algn="l">
                        <a:buNone/>
                      </a:pPr>
                      <a:r>
                        <a:rPr lang="en-US" altLang="zh-CN" sz="2400" b="1" dirty="0">
                          <a:latin typeface="宋体" pitchFamily="2" charset="-122"/>
                          <a:ea typeface="宋体" pitchFamily="2" charset="-122"/>
                        </a:rPr>
                        <a:t>1900</a:t>
                      </a:r>
                      <a:r>
                        <a:rPr lang="zh-CN" altLang="en-US" sz="2400" b="1" dirty="0">
                          <a:latin typeface="宋体" pitchFamily="2" charset="-122"/>
                          <a:ea typeface="宋体" pitchFamily="2" charset="-122"/>
                        </a:rPr>
                        <a:t>多万顷</a:t>
                      </a:r>
                    </a:p>
                  </a:txBody>
                  <a:tcPr marT="49637" marB="49637">
                    <a:lnL w="12700" cap="flat" cmpd="sng">
                      <a:solidFill>
                        <a:schemeClr val="tx1"/>
                      </a:solidFill>
                      <a:prstDash val="solid"/>
                      <a:miter/>
                      <a:headEnd type="none" w="med" len="med"/>
                      <a:tailEnd type="none" w="med" len="med"/>
                    </a:lnL>
                    <a:lnR w="12700" cap="flat" cmpd="sng">
                      <a:solidFill>
                        <a:schemeClr val="tx1"/>
                      </a:solidFill>
                      <a:prstDash val="solid"/>
                      <a:miter/>
                      <a:headEnd type="none" w="med" len="med"/>
                      <a:tailEnd type="none" w="med" len="med"/>
                    </a:lnR>
                    <a:lnT w="12700" cap="flat" cmpd="sng">
                      <a:solidFill>
                        <a:schemeClr val="tx1"/>
                      </a:solidFill>
                      <a:prstDash val="solid"/>
                      <a:miter/>
                      <a:headEnd type="none" w="med" len="med"/>
                      <a:tailEnd type="none" w="med" len="med"/>
                    </a:lnT>
                    <a:lnB w="12700" cap="flat" cmpd="sng">
                      <a:solidFill>
                        <a:schemeClr val="tx1"/>
                      </a:solidFill>
                      <a:prstDash val="solid"/>
                      <a:miter/>
                      <a:headEnd type="none" w="med" len="med"/>
                      <a:tailEnd type="none" w="med" len="med"/>
                    </a:lnB>
                    <a:lnTlToBr>
                      <a:noFill/>
                    </a:lnTlToBr>
                    <a:lnBlToTr>
                      <a:noFill/>
                    </a:lnBlToTr>
                    <a:noFill/>
                  </a:tcPr>
                </a:tc>
                <a:tc>
                  <a:txBody>
                    <a:bodyPr/>
                    <a:lstStyle>
                      <a:lvl1pPr marL="342900" lvl="0" indent="-342900" algn="l" defTabSz="914400" eaLnBrk="1" fontAlgn="base" latinLnBrk="0" hangingPunct="1">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algn="l">
                        <a:buNone/>
                      </a:pPr>
                      <a:r>
                        <a:rPr lang="en-US" altLang="zh-CN" sz="2400" b="1" dirty="0">
                          <a:latin typeface="宋体" pitchFamily="2" charset="-122"/>
                          <a:ea typeface="宋体" pitchFamily="2" charset="-122"/>
                        </a:rPr>
                        <a:t>5500</a:t>
                      </a:r>
                      <a:r>
                        <a:rPr lang="zh-CN" altLang="en-US" sz="2400" b="1" dirty="0">
                          <a:latin typeface="宋体" pitchFamily="2" charset="-122"/>
                          <a:ea typeface="宋体" pitchFamily="2" charset="-122"/>
                        </a:rPr>
                        <a:t>多万顷</a:t>
                      </a:r>
                    </a:p>
                  </a:txBody>
                  <a:tcPr marT="49637" marB="49637">
                    <a:lnL w="12700" cap="flat" cmpd="sng">
                      <a:solidFill>
                        <a:schemeClr val="tx1"/>
                      </a:solidFill>
                      <a:prstDash val="solid"/>
                      <a:miter/>
                      <a:headEnd type="none" w="med" len="med"/>
                      <a:tailEnd type="none" w="med" len="med"/>
                    </a:lnL>
                    <a:lnR w="12700" cap="flat" cmpd="sng">
                      <a:solidFill>
                        <a:schemeClr val="tx1"/>
                      </a:solidFill>
                      <a:prstDash val="solid"/>
                      <a:miter/>
                      <a:headEnd type="none" w="med" len="med"/>
                      <a:tailEnd type="none" w="med" len="med"/>
                    </a:lnR>
                    <a:lnT w="12700" cap="flat" cmpd="sng">
                      <a:solidFill>
                        <a:schemeClr val="tx1"/>
                      </a:solidFill>
                      <a:prstDash val="solid"/>
                      <a:miter/>
                      <a:headEnd type="none" w="med" len="med"/>
                      <a:tailEnd type="none" w="med" len="med"/>
                    </a:lnT>
                    <a:lnB w="12700" cap="flat" cmpd="sng">
                      <a:solidFill>
                        <a:schemeClr val="tx1"/>
                      </a:solidFill>
                      <a:prstDash val="solid"/>
                      <a:miter/>
                      <a:headEnd type="none" w="med" len="med"/>
                      <a:tailEnd type="none" w="med" len="med"/>
                    </a:lnB>
                    <a:lnTlToBr>
                      <a:noFill/>
                    </a:lnTlToBr>
                    <a:lnBlToTr>
                      <a:noFill/>
                    </a:lnBlToTr>
                    <a:noFill/>
                  </a:tcPr>
                </a:tc>
                <a:tc>
                  <a:txBody>
                    <a:bodyPr/>
                    <a:lstStyle>
                      <a:lvl1pPr marL="342900" lvl="0" indent="-342900" algn="l" defTabSz="914400" eaLnBrk="1" fontAlgn="base" latinLnBrk="0" hangingPunct="1">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algn="ctr">
                        <a:buNone/>
                      </a:pPr>
                      <a:endParaRPr sz="2000" b="1" dirty="0"/>
                    </a:p>
                  </a:txBody>
                  <a:tcPr marT="49637" marB="49637">
                    <a:lnL w="12700" cap="flat" cmpd="sng">
                      <a:solidFill>
                        <a:schemeClr val="tx1"/>
                      </a:solidFill>
                      <a:prstDash val="solid"/>
                      <a:miter/>
                      <a:headEnd type="none" w="med" len="med"/>
                      <a:tailEnd type="none" w="med" len="med"/>
                    </a:lnL>
                    <a:lnR w="28575" cap="flat" cmpd="sng">
                      <a:solidFill>
                        <a:schemeClr val="tx1"/>
                      </a:solidFill>
                      <a:prstDash val="solid"/>
                      <a:miter/>
                      <a:headEnd type="none" w="med" len="med"/>
                      <a:tailEnd type="none" w="med" len="med"/>
                    </a:lnR>
                    <a:lnT w="12700" cap="flat" cmpd="sng">
                      <a:solidFill>
                        <a:schemeClr val="tx1"/>
                      </a:solidFill>
                      <a:prstDash val="solid"/>
                      <a:miter/>
                      <a:headEnd type="none" w="med" len="med"/>
                      <a:tailEnd type="none" w="med" len="med"/>
                    </a:lnT>
                    <a:lnB w="12700" cap="flat" cmpd="sng">
                      <a:solidFill>
                        <a:schemeClr val="tx1"/>
                      </a:solidFill>
                      <a:prstDash val="solid"/>
                      <a:miter/>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20077">
                <a:tc>
                  <a:txBody>
                    <a:bodyPr/>
                    <a:lstStyle>
                      <a:lvl1pPr marL="342900" lvl="0" indent="-342900" algn="l" defTabSz="914400" eaLnBrk="1" fontAlgn="base" latinLnBrk="0" hangingPunct="1">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algn="ctr">
                        <a:buNone/>
                      </a:pPr>
                      <a:r>
                        <a:rPr lang="zh-CN" altLang="en-US" sz="2000" b="1" dirty="0">
                          <a:latin typeface="宋体" pitchFamily="2" charset="-122"/>
                          <a:ea typeface="宋体" pitchFamily="2" charset="-122"/>
                        </a:rPr>
                        <a:t>粮 仓</a:t>
                      </a:r>
                    </a:p>
                  </a:txBody>
                  <a:tcPr marT="49637" marB="49637" anchor="ctr">
                    <a:lnL w="28575" cap="flat" cmpd="sng">
                      <a:solidFill>
                        <a:schemeClr val="tx1"/>
                      </a:solidFill>
                      <a:prstDash val="solid"/>
                      <a:miter/>
                      <a:headEnd type="none" w="med" len="med"/>
                      <a:tailEnd type="none" w="med" len="med"/>
                    </a:lnL>
                    <a:lnR w="12700" cap="flat" cmpd="sng">
                      <a:solidFill>
                        <a:schemeClr val="tx1"/>
                      </a:solidFill>
                      <a:prstDash val="solid"/>
                      <a:miter/>
                      <a:headEnd type="none" w="med" len="med"/>
                      <a:tailEnd type="none" w="med" len="med"/>
                    </a:lnR>
                    <a:lnT w="12700" cap="flat" cmpd="sng">
                      <a:solidFill>
                        <a:schemeClr val="tx1"/>
                      </a:solidFill>
                      <a:prstDash val="solid"/>
                      <a:miter/>
                      <a:headEnd type="none" w="med" len="med"/>
                      <a:tailEnd type="none" w="med" len="med"/>
                    </a:lnT>
                    <a:lnB w="28575" cap="flat" cmpd="sng">
                      <a:solidFill>
                        <a:schemeClr val="tx1"/>
                      </a:solidFill>
                      <a:prstDash val="solid"/>
                      <a:miter/>
                      <a:headEnd type="none" w="med" len="med"/>
                      <a:tailEnd type="none" w="med" len="med"/>
                    </a:lnB>
                    <a:lnTlToBr>
                      <a:noFill/>
                    </a:lnTlToBr>
                    <a:lnBlToTr>
                      <a:noFill/>
                    </a:lnBlToTr>
                    <a:noFill/>
                  </a:tcPr>
                </a:tc>
                <a:tc>
                  <a:txBody>
                    <a:bodyPr/>
                    <a:lstStyle>
                      <a:lvl1pPr marL="342900" lvl="0" indent="-342900" algn="l" defTabSz="914400" eaLnBrk="1" fontAlgn="base" latinLnBrk="0" hangingPunct="1">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algn="l">
                        <a:buNone/>
                      </a:pPr>
                      <a:r>
                        <a:rPr lang="zh-CN" altLang="en-US" sz="2400" b="1" dirty="0">
                          <a:latin typeface="宋体" pitchFamily="2" charset="-122"/>
                          <a:ea typeface="宋体" pitchFamily="2" charset="-122"/>
                        </a:rPr>
                        <a:t>长安太仓</a:t>
                      </a:r>
                    </a:p>
                  </a:txBody>
                  <a:tcPr marT="49637" marB="49637">
                    <a:lnL w="12700" cap="flat" cmpd="sng">
                      <a:solidFill>
                        <a:schemeClr val="tx1"/>
                      </a:solidFill>
                      <a:prstDash val="solid"/>
                      <a:miter/>
                      <a:headEnd type="none" w="med" len="med"/>
                      <a:tailEnd type="none" w="med" len="med"/>
                    </a:lnL>
                    <a:lnR w="12700" cap="flat" cmpd="sng">
                      <a:solidFill>
                        <a:schemeClr val="tx1"/>
                      </a:solidFill>
                      <a:prstDash val="solid"/>
                      <a:miter/>
                      <a:headEnd type="none" w="med" len="med"/>
                      <a:tailEnd type="none" w="med" len="med"/>
                    </a:lnR>
                    <a:lnT w="12700" cap="flat" cmpd="sng">
                      <a:solidFill>
                        <a:schemeClr val="tx1"/>
                      </a:solidFill>
                      <a:prstDash val="solid"/>
                      <a:miter/>
                      <a:headEnd type="none" w="med" len="med"/>
                      <a:tailEnd type="none" w="med" len="med"/>
                    </a:lnT>
                    <a:lnB w="28575" cap="flat" cmpd="sng">
                      <a:solidFill>
                        <a:schemeClr val="tx1"/>
                      </a:solidFill>
                      <a:prstDash val="solid"/>
                      <a:miter/>
                      <a:headEnd type="none" w="med" len="med"/>
                      <a:tailEnd type="none" w="med" len="med"/>
                    </a:lnB>
                    <a:lnTlToBr>
                      <a:noFill/>
                    </a:lnTlToBr>
                    <a:lnBlToTr>
                      <a:noFill/>
                    </a:lnBlToTr>
                    <a:noFill/>
                  </a:tcPr>
                </a:tc>
                <a:tc>
                  <a:txBody>
                    <a:bodyPr/>
                    <a:lstStyle>
                      <a:lvl1pPr marL="342900" lvl="0" indent="-342900" algn="l" defTabSz="914400" eaLnBrk="1" fontAlgn="base" latinLnBrk="0" hangingPunct="1">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algn="l">
                        <a:buNone/>
                      </a:pPr>
                      <a:r>
                        <a:rPr lang="zh-CN" altLang="en-US" sz="2400" b="1" dirty="0">
                          <a:latin typeface="宋体" pitchFamily="2" charset="-122"/>
                          <a:ea typeface="宋体" pitchFamily="2" charset="-122"/>
                        </a:rPr>
                        <a:t>洛阳含嘉仓、兴洛仓</a:t>
                      </a:r>
                    </a:p>
                  </a:txBody>
                  <a:tcPr marT="49637" marB="49637">
                    <a:lnL w="12700" cap="flat" cmpd="sng">
                      <a:solidFill>
                        <a:schemeClr val="tx1"/>
                      </a:solidFill>
                      <a:prstDash val="solid"/>
                      <a:miter/>
                      <a:headEnd type="none" w="med" len="med"/>
                      <a:tailEnd type="none" w="med" len="med"/>
                    </a:lnL>
                    <a:lnR w="12700" cap="flat" cmpd="sng">
                      <a:solidFill>
                        <a:schemeClr val="tx1"/>
                      </a:solidFill>
                      <a:prstDash val="solid"/>
                      <a:miter/>
                      <a:headEnd type="none" w="med" len="med"/>
                      <a:tailEnd type="none" w="med" len="med"/>
                    </a:lnR>
                    <a:lnT w="12700" cap="flat" cmpd="sng">
                      <a:solidFill>
                        <a:schemeClr val="tx1"/>
                      </a:solidFill>
                      <a:prstDash val="solid"/>
                      <a:miter/>
                      <a:headEnd type="none" w="med" len="med"/>
                      <a:tailEnd type="none" w="med" len="med"/>
                    </a:lnT>
                    <a:lnB w="28575" cap="flat" cmpd="sng">
                      <a:solidFill>
                        <a:schemeClr val="tx1"/>
                      </a:solidFill>
                      <a:prstDash val="solid"/>
                      <a:miter/>
                      <a:headEnd type="none" w="med" len="med"/>
                      <a:tailEnd type="none" w="med" len="med"/>
                    </a:lnB>
                    <a:lnTlToBr>
                      <a:noFill/>
                    </a:lnTlToBr>
                    <a:lnBlToTr>
                      <a:noFill/>
                    </a:lnBlToTr>
                    <a:noFill/>
                  </a:tcPr>
                </a:tc>
                <a:tc>
                  <a:txBody>
                    <a:bodyPr/>
                    <a:lstStyle>
                      <a:lvl1pPr marL="342900" lvl="0" indent="-342900" algn="l" defTabSz="914400" eaLnBrk="1" fontAlgn="base" latinLnBrk="0" hangingPunct="1">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algn="ctr">
                        <a:buNone/>
                      </a:pPr>
                      <a:endParaRPr sz="2000" b="1" dirty="0"/>
                    </a:p>
                  </a:txBody>
                  <a:tcPr marT="49637" marB="49637">
                    <a:lnL w="12700" cap="flat" cmpd="sng">
                      <a:solidFill>
                        <a:schemeClr val="tx1"/>
                      </a:solidFill>
                      <a:prstDash val="solid"/>
                      <a:miter/>
                      <a:headEnd type="none" w="med" len="med"/>
                      <a:tailEnd type="none" w="med" len="med"/>
                    </a:lnL>
                    <a:lnR w="28575" cap="flat" cmpd="sng">
                      <a:solidFill>
                        <a:schemeClr val="tx1"/>
                      </a:solidFill>
                      <a:prstDash val="solid"/>
                      <a:miter/>
                      <a:headEnd type="none" w="med" len="med"/>
                      <a:tailEnd type="none" w="med" len="med"/>
                    </a:lnR>
                    <a:lnT w="12700" cap="flat" cmpd="sng">
                      <a:solidFill>
                        <a:schemeClr val="tx1"/>
                      </a:solidFill>
                      <a:prstDash val="solid"/>
                      <a:miter/>
                      <a:headEnd type="none" w="med" len="med"/>
                      <a:tailEnd type="none" w="med" len="med"/>
                    </a:lnT>
                    <a:lnB w="28575" cap="flat" cmpd="sng">
                      <a:solidFill>
                        <a:schemeClr val="tx1"/>
                      </a:solidFill>
                      <a:prstDash val="solid"/>
                      <a:miter/>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
        <p:nvSpPr>
          <p:cNvPr id="16417" name="矩形 16416">
            <a:extLst>
              <a:ext uri="{FF2B5EF4-FFF2-40B4-BE49-F238E27FC236}">
                <a16:creationId xmlns:a16="http://schemas.microsoft.com/office/drawing/2014/main" id="{39989E8D-B9E7-4040-B14C-862BE0F237A5}"/>
              </a:ext>
            </a:extLst>
          </p:cNvPr>
          <p:cNvSpPr>
            <a:spLocks noChangeArrowheads="1"/>
          </p:cNvSpPr>
          <p:nvPr/>
        </p:nvSpPr>
        <p:spPr bwMode="auto">
          <a:xfrm>
            <a:off x="7172325" y="2016125"/>
            <a:ext cx="17526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buClr>
                <a:schemeClr val="folHlink"/>
              </a:buClr>
              <a:buSzPct val="60000"/>
              <a:buFont typeface="Wingdings" panose="05000000000000000000" pitchFamily="2" charset="2"/>
              <a:buNone/>
            </a:pPr>
            <a:r>
              <a:rPr lang="zh-CN" altLang="en-US" sz="2800" b="1">
                <a:solidFill>
                  <a:srgbClr val="0000FF"/>
                </a:solidFill>
                <a:latin typeface="Tahoma" panose="020B0604030504040204" pitchFamily="34" charset="0"/>
              </a:rPr>
              <a:t>人口激增</a:t>
            </a:r>
          </a:p>
        </p:txBody>
      </p:sp>
      <p:sp>
        <p:nvSpPr>
          <p:cNvPr id="16418" name="矩形 16417">
            <a:extLst>
              <a:ext uri="{FF2B5EF4-FFF2-40B4-BE49-F238E27FC236}">
                <a16:creationId xmlns:a16="http://schemas.microsoft.com/office/drawing/2014/main" id="{30CD8F29-94C0-4392-8632-DBCDC9764381}"/>
              </a:ext>
            </a:extLst>
          </p:cNvPr>
          <p:cNvSpPr>
            <a:spLocks noChangeArrowheads="1"/>
          </p:cNvSpPr>
          <p:nvPr/>
        </p:nvSpPr>
        <p:spPr bwMode="auto">
          <a:xfrm>
            <a:off x="7172325" y="2736850"/>
            <a:ext cx="17526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solidFill>
                  <a:srgbClr val="0000FF"/>
                </a:solidFill>
                <a:latin typeface="Tahoma" panose="020B0604030504040204" pitchFamily="34" charset="0"/>
              </a:rPr>
              <a:t>垦田扩大</a:t>
            </a:r>
          </a:p>
        </p:txBody>
      </p:sp>
      <p:sp>
        <p:nvSpPr>
          <p:cNvPr id="16419" name="矩形 16418">
            <a:extLst>
              <a:ext uri="{FF2B5EF4-FFF2-40B4-BE49-F238E27FC236}">
                <a16:creationId xmlns:a16="http://schemas.microsoft.com/office/drawing/2014/main" id="{F748084C-819B-46A2-984F-4539D01FE7EB}"/>
              </a:ext>
            </a:extLst>
          </p:cNvPr>
          <p:cNvSpPr>
            <a:spLocks noChangeArrowheads="1"/>
          </p:cNvSpPr>
          <p:nvPr/>
        </p:nvSpPr>
        <p:spPr bwMode="auto">
          <a:xfrm>
            <a:off x="7172325" y="3438525"/>
            <a:ext cx="17526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solidFill>
                  <a:srgbClr val="0000FF"/>
                </a:solidFill>
                <a:latin typeface="Tahoma" panose="020B0604030504040204" pitchFamily="34" charset="0"/>
              </a:rPr>
              <a:t>粮仓丰实</a:t>
            </a:r>
          </a:p>
        </p:txBody>
      </p:sp>
      <p:sp>
        <p:nvSpPr>
          <p:cNvPr id="12318" name="文本框 16415">
            <a:extLst>
              <a:ext uri="{FF2B5EF4-FFF2-40B4-BE49-F238E27FC236}">
                <a16:creationId xmlns:a16="http://schemas.microsoft.com/office/drawing/2014/main" id="{2D63F6AF-131F-4FC2-B65E-DA44815BFBDE}"/>
              </a:ext>
            </a:extLst>
          </p:cNvPr>
          <p:cNvSpPr txBox="1">
            <a:spLocks noChangeArrowheads="1"/>
          </p:cNvSpPr>
          <p:nvPr/>
        </p:nvSpPr>
        <p:spPr bwMode="auto">
          <a:xfrm>
            <a:off x="682625" y="4375150"/>
            <a:ext cx="7778750" cy="95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solidFill>
                  <a:srgbClr val="3174C5"/>
                </a:solidFill>
                <a:latin typeface="楷体" panose="02010609060101010101" pitchFamily="49" charset="-122"/>
                <a:ea typeface="楷体" panose="02010609060101010101" pitchFamily="49" charset="-122"/>
              </a:rPr>
              <a:t>计天下储积，得供五六十年。</a:t>
            </a:r>
            <a:br>
              <a:rPr lang="zh-CN" altLang="en-US" sz="2800" b="1">
                <a:solidFill>
                  <a:srgbClr val="3174C5"/>
                </a:solidFill>
                <a:latin typeface="楷体" panose="02010609060101010101" pitchFamily="49" charset="-122"/>
                <a:ea typeface="楷体" panose="02010609060101010101" pitchFamily="49" charset="-122"/>
              </a:rPr>
            </a:br>
            <a:r>
              <a:rPr lang="zh-CN" altLang="en-US" sz="2800" b="1">
                <a:solidFill>
                  <a:srgbClr val="3174C5"/>
                </a:solidFill>
                <a:latin typeface="楷体" panose="02010609060101010101" pitchFamily="49" charset="-122"/>
                <a:ea typeface="楷体" panose="02010609060101010101" pitchFamily="49" charset="-122"/>
              </a:rPr>
              <a:t>                          </a:t>
            </a:r>
            <a:r>
              <a:rPr lang="zh-CN" altLang="en-US" sz="2800" b="1">
                <a:solidFill>
                  <a:srgbClr val="3174C5"/>
                </a:solidFill>
                <a:latin typeface="楷体" panose="02010609060101010101" pitchFamily="49" charset="-122"/>
                <a:ea typeface="楷体" panose="02010609060101010101" pitchFamily="49" charset="-122"/>
                <a:sym typeface="宋体" panose="02010600030101010101" pitchFamily="2" charset="-122"/>
              </a:rPr>
              <a:t>——</a:t>
            </a:r>
            <a:r>
              <a:rPr lang="en-US" altLang="zh-CN" sz="2800" b="1">
                <a:solidFill>
                  <a:srgbClr val="3174C5"/>
                </a:solidFill>
                <a:latin typeface="楷体" panose="02010609060101010101" pitchFamily="49" charset="-122"/>
                <a:ea typeface="楷体" panose="02010609060101010101" pitchFamily="49" charset="-122"/>
              </a:rPr>
              <a:t>《</a:t>
            </a:r>
            <a:r>
              <a:rPr lang="zh-CN" altLang="en-US" sz="2800" b="1">
                <a:solidFill>
                  <a:srgbClr val="3174C5"/>
                </a:solidFill>
                <a:latin typeface="楷体" panose="02010609060101010101" pitchFamily="49" charset="-122"/>
                <a:ea typeface="楷体" panose="02010609060101010101" pitchFamily="49" charset="-122"/>
              </a:rPr>
              <a:t>贞观政要</a:t>
            </a:r>
            <a:r>
              <a:rPr lang="en-US" altLang="zh-CN" sz="2800" b="1">
                <a:solidFill>
                  <a:srgbClr val="3174C5"/>
                </a:solidFill>
                <a:latin typeface="楷体" panose="02010609060101010101" pitchFamily="49" charset="-122"/>
                <a:ea typeface="楷体" panose="02010609060101010101" pitchFamily="49" charset="-122"/>
              </a:rPr>
              <a:t>》</a:t>
            </a:r>
          </a:p>
        </p:txBody>
      </p:sp>
      <p:sp>
        <p:nvSpPr>
          <p:cNvPr id="3" name="文本框 2">
            <a:extLst>
              <a:ext uri="{FF2B5EF4-FFF2-40B4-BE49-F238E27FC236}">
                <a16:creationId xmlns:a16="http://schemas.microsoft.com/office/drawing/2014/main" id="{C54581B7-C267-4E95-A7A5-474C12315EF3}"/>
              </a:ext>
            </a:extLst>
          </p:cNvPr>
          <p:cNvSpPr txBox="1">
            <a:spLocks noChangeArrowheads="1"/>
          </p:cNvSpPr>
          <p:nvPr/>
        </p:nvSpPr>
        <p:spPr bwMode="auto">
          <a:xfrm>
            <a:off x="682625" y="5643563"/>
            <a:ext cx="7778750" cy="954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solidFill>
                  <a:srgbClr val="3174C5"/>
                </a:solidFill>
                <a:latin typeface="楷体" panose="02010609060101010101" pitchFamily="49" charset="-122"/>
                <a:ea typeface="楷体" panose="02010609060101010101" pitchFamily="49" charset="-122"/>
              </a:rPr>
              <a:t>古今称国计之富者莫如隋。</a:t>
            </a:r>
          </a:p>
          <a:p>
            <a:pPr algn="r" eaLnBrk="1" hangingPunct="1"/>
            <a:r>
              <a:rPr lang="zh-CN" altLang="en-US" sz="2800" b="1">
                <a:solidFill>
                  <a:srgbClr val="3174C5"/>
                </a:solidFill>
                <a:latin typeface="楷体" panose="02010609060101010101" pitchFamily="49" charset="-122"/>
                <a:ea typeface="楷体" panose="02010609060101010101" pitchFamily="49" charset="-122"/>
              </a:rPr>
              <a:t>                  </a:t>
            </a:r>
            <a:r>
              <a:rPr lang="zh-CN" altLang="en-US" sz="2800" b="1">
                <a:solidFill>
                  <a:srgbClr val="3174C5"/>
                </a:solidFill>
                <a:latin typeface="楷体" panose="02010609060101010101" pitchFamily="49" charset="-122"/>
                <a:ea typeface="楷体" panose="02010609060101010101" pitchFamily="49" charset="-122"/>
                <a:sym typeface="宋体" panose="02010600030101010101" pitchFamily="2" charset="-122"/>
              </a:rPr>
              <a:t>——</a:t>
            </a:r>
            <a:r>
              <a:rPr lang="zh-CN" altLang="en-US" sz="2800" b="1">
                <a:solidFill>
                  <a:srgbClr val="3174C5"/>
                </a:solidFill>
                <a:latin typeface="楷体" panose="02010609060101010101" pitchFamily="49" charset="-122"/>
                <a:ea typeface="楷体" panose="02010609060101010101" pitchFamily="49" charset="-122"/>
              </a:rPr>
              <a:t>马端临《文献通考》</a:t>
            </a:r>
          </a:p>
        </p:txBody>
      </p:sp>
      <p:sp>
        <p:nvSpPr>
          <p:cNvPr id="14371" name="矩形 10">
            <a:extLst>
              <a:ext uri="{FF2B5EF4-FFF2-40B4-BE49-F238E27FC236}">
                <a16:creationId xmlns:a16="http://schemas.microsoft.com/office/drawing/2014/main" id="{615DB33E-7F29-437C-8AE9-AE7432189F6F}"/>
              </a:ext>
            </a:extLst>
          </p:cNvPr>
          <p:cNvSpPr>
            <a:spLocks noChangeArrowheads="1"/>
          </p:cNvSpPr>
          <p:nvPr/>
        </p:nvSpPr>
        <p:spPr bwMode="auto">
          <a:xfrm>
            <a:off x="250825" y="404813"/>
            <a:ext cx="15081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400" b="1">
                <a:latin typeface="微软雅黑" panose="020B0503020204020204" pitchFamily="34" charset="-122"/>
                <a:ea typeface="微软雅黑" panose="020B0503020204020204" pitchFamily="34" charset="-122"/>
              </a:rPr>
              <a:t>图文展示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6417"/>
                                        </p:tgtEl>
                                        <p:attrNameLst>
                                          <p:attrName>style.visibility</p:attrName>
                                        </p:attrNameLst>
                                      </p:cBhvr>
                                      <p:to>
                                        <p:strVal val="visible"/>
                                      </p:to>
                                    </p:set>
                                    <p:animEffect transition="in" filter="blinds(horizontal)">
                                      <p:cBhvr>
                                        <p:cTn id="7" dur="500"/>
                                        <p:tgtEl>
                                          <p:spTgt spid="16417"/>
                                        </p:tgtEl>
                                      </p:cBhvr>
                                    </p:animEffect>
                                  </p:childTnLst>
                                  <p:subTnLst>
                                    <p:audio>
                                      <p:cMediaNode>
                                        <p:cTn display="0" masterRel="sameClick">
                                          <p:stCondLst>
                                            <p:cond evt="begin" delay="0">
                                              <p:tn val="5"/>
                                            </p:cond>
                                          </p:stCondLst>
                                          <p:endCondLst>
                                            <p:cond evt="onStopAudio" delay="0">
                                              <p:tgtEl>
                                                <p:sldTgt/>
                                              </p:tgtEl>
                                            </p:cond>
                                          </p:endCondLst>
                                        </p:cTn>
                                        <p:tgtEl>
                                          <p:sndTgt r:embed="rId2" name="projctor.wav"/>
                                        </p:tgtEl>
                                      </p:cMediaNode>
                                    </p:audio>
                                  </p:sub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6418"/>
                                        </p:tgtEl>
                                        <p:attrNameLst>
                                          <p:attrName>style.visibility</p:attrName>
                                        </p:attrNameLst>
                                      </p:cBhvr>
                                      <p:to>
                                        <p:strVal val="visible"/>
                                      </p:to>
                                    </p:set>
                                    <p:animEffect transition="in" filter="blinds(horizontal)">
                                      <p:cBhvr>
                                        <p:cTn id="12" dur="500"/>
                                        <p:tgtEl>
                                          <p:spTgt spid="16418"/>
                                        </p:tgtEl>
                                      </p:cBhvr>
                                    </p:animEffect>
                                  </p:childTnLst>
                                  <p:subTnLst>
                                    <p:audio>
                                      <p:cMediaNode>
                                        <p:cTn display="0" masterRel="sameClick">
                                          <p:stCondLst>
                                            <p:cond evt="begin" delay="0">
                                              <p:tn val="10"/>
                                            </p:cond>
                                          </p:stCondLst>
                                          <p:endCondLst>
                                            <p:cond evt="onStopAudio" delay="0">
                                              <p:tgtEl>
                                                <p:sldTgt/>
                                              </p:tgtEl>
                                            </p:cond>
                                          </p:endCondLst>
                                        </p:cTn>
                                        <p:tgtEl>
                                          <p:sndTgt r:embed="rId2" name="projctor.wav"/>
                                        </p:tgtEl>
                                      </p:cMediaNode>
                                    </p:audio>
                                  </p:sub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6419"/>
                                        </p:tgtEl>
                                        <p:attrNameLst>
                                          <p:attrName>style.visibility</p:attrName>
                                        </p:attrNameLst>
                                      </p:cBhvr>
                                      <p:to>
                                        <p:strVal val="visible"/>
                                      </p:to>
                                    </p:set>
                                    <p:animEffect transition="in" filter="blinds(horizontal)">
                                      <p:cBhvr>
                                        <p:cTn id="17" dur="500"/>
                                        <p:tgtEl>
                                          <p:spTgt spid="16419"/>
                                        </p:tgtEl>
                                      </p:cBhvr>
                                    </p:animEffect>
                                  </p:childTnLst>
                                  <p:subTnLst>
                                    <p:audio>
                                      <p:cMediaNode>
                                        <p:cTn display="0" masterRel="sameClick">
                                          <p:stCondLst>
                                            <p:cond evt="begin" delay="0">
                                              <p:tn val="15"/>
                                            </p:cond>
                                          </p:stCondLst>
                                          <p:endCondLst>
                                            <p:cond evt="onStopAudio" delay="0">
                                              <p:tgtEl>
                                                <p:sldTgt/>
                                              </p:tgtEl>
                                            </p:cond>
                                          </p:endCondLst>
                                        </p:cTn>
                                        <p:tgtEl>
                                          <p:sndTgt r:embed="rId2" name="projctor.wav"/>
                                        </p:tgtEl>
                                      </p:cMediaNode>
                                    </p:audio>
                                  </p:sub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2318"/>
                                        </p:tgtEl>
                                        <p:attrNameLst>
                                          <p:attrName>style.visibility</p:attrName>
                                        </p:attrNameLst>
                                      </p:cBhvr>
                                      <p:to>
                                        <p:strVal val="visible"/>
                                      </p:to>
                                    </p:set>
                                    <p:animEffect transition="in" filter="wipe(down)">
                                      <p:cBhvr>
                                        <p:cTn id="22" dur="500"/>
                                        <p:tgtEl>
                                          <p:spTgt spid="12318"/>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wipe(down)">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417" grpId="0"/>
      <p:bldP spid="16418" grpId="0"/>
      <p:bldP spid="16419" grpId="0"/>
      <p:bldP spid="12318" grpId="0"/>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5362" name="Picture 1" descr="含嘉仓160号窖内炭化的粮食">
            <a:extLst>
              <a:ext uri="{FF2B5EF4-FFF2-40B4-BE49-F238E27FC236}">
                <a16:creationId xmlns:a16="http://schemas.microsoft.com/office/drawing/2014/main" id="{352408E9-E1AC-42CF-943C-307432917A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80063" y="3741738"/>
            <a:ext cx="3313112" cy="249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3" name="矩形 3">
            <a:extLst>
              <a:ext uri="{FF2B5EF4-FFF2-40B4-BE49-F238E27FC236}">
                <a16:creationId xmlns:a16="http://schemas.microsoft.com/office/drawing/2014/main" id="{E96D029F-A618-4B01-8DB6-A932A0D507F4}"/>
              </a:ext>
            </a:extLst>
          </p:cNvPr>
          <p:cNvSpPr>
            <a:spLocks noChangeArrowheads="1"/>
          </p:cNvSpPr>
          <p:nvPr/>
        </p:nvSpPr>
        <p:spPr bwMode="auto">
          <a:xfrm>
            <a:off x="250825" y="747713"/>
            <a:ext cx="8642350" cy="310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611188">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a:latin typeface="楷体" panose="02010609060101010101" pitchFamily="49" charset="-122"/>
                <a:ea typeface="楷体" panose="02010609060101010101" pitchFamily="49" charset="-122"/>
              </a:rPr>
              <a:t>含嘉仓，一个在文献里屡屡提到，却给墨甚少的名字，直到上世纪</a:t>
            </a:r>
            <a:r>
              <a:rPr lang="en-US" altLang="zh-CN" sz="2800" b="1">
                <a:latin typeface="楷体" panose="02010609060101010101" pitchFamily="49" charset="-122"/>
                <a:ea typeface="楷体" panose="02010609060101010101" pitchFamily="49" charset="-122"/>
              </a:rPr>
              <a:t>70</a:t>
            </a:r>
            <a:r>
              <a:rPr lang="zh-CN" altLang="en-US" sz="2800" b="1">
                <a:latin typeface="楷体" panose="02010609060101010101" pitchFamily="49" charset="-122"/>
                <a:ea typeface="楷体" panose="02010609060101010101" pitchFamily="49" charset="-122"/>
              </a:rPr>
              <a:t>年代，含嘉仓才在洛阳市老城区北部被发掘。据勘察，含嘉仓内已勘探出粮窖</a:t>
            </a:r>
            <a:r>
              <a:rPr lang="en-US" altLang="zh-CN" sz="2800" b="1">
                <a:latin typeface="楷体" panose="02010609060101010101" pitchFamily="49" charset="-122"/>
                <a:ea typeface="楷体" panose="02010609060101010101" pitchFamily="49" charset="-122"/>
              </a:rPr>
              <a:t>287</a:t>
            </a:r>
            <a:r>
              <a:rPr lang="zh-CN" altLang="en-US" sz="2800" b="1">
                <a:latin typeface="楷体" panose="02010609060101010101" pitchFamily="49" charset="-122"/>
                <a:ea typeface="楷体" panose="02010609060101010101" pitchFamily="49" charset="-122"/>
              </a:rPr>
              <a:t>座，其中</a:t>
            </a:r>
            <a:r>
              <a:rPr lang="en-US" altLang="zh-CN" sz="2800" b="1">
                <a:latin typeface="楷体" panose="02010609060101010101" pitchFamily="49" charset="-122"/>
                <a:ea typeface="楷体" panose="02010609060101010101" pitchFamily="49" charset="-122"/>
              </a:rPr>
              <a:t>160</a:t>
            </a:r>
            <a:r>
              <a:rPr lang="zh-CN" altLang="en-US" sz="2800" b="1">
                <a:latin typeface="楷体" panose="02010609060101010101" pitchFamily="49" charset="-122"/>
                <a:ea typeface="楷体" panose="02010609060101010101" pitchFamily="49" charset="-122"/>
              </a:rPr>
              <a:t>号仓窖保存有约</a:t>
            </a:r>
            <a:r>
              <a:rPr lang="en-US" altLang="zh-CN" sz="2800" b="1">
                <a:latin typeface="楷体" panose="02010609060101010101" pitchFamily="49" charset="-122"/>
                <a:ea typeface="楷体" panose="02010609060101010101" pitchFamily="49" charset="-122"/>
              </a:rPr>
              <a:t>50</a:t>
            </a:r>
            <a:r>
              <a:rPr lang="zh-CN" altLang="en-US" sz="2800" b="1">
                <a:latin typeface="楷体" panose="02010609060101010101" pitchFamily="49" charset="-122"/>
                <a:ea typeface="楷体" panose="02010609060101010101" pitchFamily="49" charset="-122"/>
              </a:rPr>
              <a:t>万斤炭化谷物。</a:t>
            </a:r>
            <a:r>
              <a:rPr lang="en-US" altLang="zh-CN" sz="2800" b="1">
                <a:latin typeface="楷体" panose="02010609060101010101" pitchFamily="49" charset="-122"/>
                <a:ea typeface="楷体" panose="02010609060101010101" pitchFamily="49" charset="-122"/>
              </a:rPr>
              <a:t>50</a:t>
            </a:r>
            <a:r>
              <a:rPr lang="zh-CN" altLang="en-US" sz="2800" b="1">
                <a:latin typeface="楷体" panose="02010609060101010101" pitchFamily="49" charset="-122"/>
                <a:ea typeface="楷体" panose="02010609060101010101" pitchFamily="49" charset="-122"/>
              </a:rPr>
              <a:t>万斤粮食在当时的生产条件和生活水平下，约合近千农民一年辛勤劳动的果实、数千农民一年的口粮，可见含嘉仓规模之大，储粮之丰富。</a:t>
            </a:r>
          </a:p>
        </p:txBody>
      </p:sp>
      <p:sp>
        <p:nvSpPr>
          <p:cNvPr id="15364" name="矩形 6">
            <a:extLst>
              <a:ext uri="{FF2B5EF4-FFF2-40B4-BE49-F238E27FC236}">
                <a16:creationId xmlns:a16="http://schemas.microsoft.com/office/drawing/2014/main" id="{F5DDB31B-B420-4FEF-8C4C-61ACFE588747}"/>
              </a:ext>
            </a:extLst>
          </p:cNvPr>
          <p:cNvSpPr>
            <a:spLocks noChangeArrowheads="1"/>
          </p:cNvSpPr>
          <p:nvPr/>
        </p:nvSpPr>
        <p:spPr bwMode="auto">
          <a:xfrm>
            <a:off x="4838700" y="6249988"/>
            <a:ext cx="40544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latin typeface="宋体" panose="02010600030101010101" pitchFamily="2" charset="-122"/>
              </a:rPr>
              <a:t>含嘉仓</a:t>
            </a:r>
            <a:r>
              <a:rPr lang="en-US" altLang="zh-CN" sz="2400" b="1">
                <a:latin typeface="宋体" panose="02010600030101010101" pitchFamily="2" charset="-122"/>
              </a:rPr>
              <a:t>160</a:t>
            </a:r>
            <a:r>
              <a:rPr lang="zh-CN" altLang="en-US" sz="2400" b="1">
                <a:latin typeface="宋体" panose="02010600030101010101" pitchFamily="2" charset="-122"/>
              </a:rPr>
              <a:t>号窖内炭化的粮食</a:t>
            </a:r>
          </a:p>
        </p:txBody>
      </p:sp>
      <p:sp>
        <p:nvSpPr>
          <p:cNvPr id="12293" name="矩形 8">
            <a:extLst>
              <a:ext uri="{FF2B5EF4-FFF2-40B4-BE49-F238E27FC236}">
                <a16:creationId xmlns:a16="http://schemas.microsoft.com/office/drawing/2014/main" id="{F4C78A14-DEF6-42FB-A393-1491984480E9}"/>
              </a:ext>
            </a:extLst>
          </p:cNvPr>
          <p:cNvSpPr>
            <a:spLocks noChangeArrowheads="1"/>
          </p:cNvSpPr>
          <p:nvPr/>
        </p:nvSpPr>
        <p:spPr bwMode="auto">
          <a:xfrm>
            <a:off x="254000" y="4652963"/>
            <a:ext cx="4873625" cy="55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zh-CN" sz="3000" b="1">
                <a:solidFill>
                  <a:srgbClr val="0000FF"/>
                </a:solidFill>
                <a:latin typeface="黑体" panose="02010609060101010101" pitchFamily="49" charset="-122"/>
                <a:ea typeface="黑体" panose="02010609060101010101" pitchFamily="49" charset="-122"/>
              </a:rPr>
              <a:t>隋朝的经济为何如此繁荣？</a:t>
            </a:r>
            <a:r>
              <a:rPr lang="zh-CN" altLang="zh-CN"/>
              <a:t> </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2293"/>
                                        </p:tgtEl>
                                        <p:attrNameLst>
                                          <p:attrName>style.visibility</p:attrName>
                                        </p:attrNameLst>
                                      </p:cBhvr>
                                      <p:to>
                                        <p:strVal val="visible"/>
                                      </p:to>
                                    </p:set>
                                    <p:animEffect transition="in" filter="wipe(down)">
                                      <p:cBhvr>
                                        <p:cTn id="7" dur="500"/>
                                        <p:tgtEl>
                                          <p:spTgt spid="122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3" grpId="0"/>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73742856" name="图片 1073742855" descr="W020151104341013677000">
            <a:extLst>
              <a:ext uri="{FF2B5EF4-FFF2-40B4-BE49-F238E27FC236}">
                <a16:creationId xmlns:a16="http://schemas.microsoft.com/office/drawing/2014/main" id="{D5D83A56-041B-4971-AC20-B9F1A3F63B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0838" y="2782888"/>
            <a:ext cx="3302000" cy="3508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7" name="文本框 9">
            <a:extLst>
              <a:ext uri="{FF2B5EF4-FFF2-40B4-BE49-F238E27FC236}">
                <a16:creationId xmlns:a16="http://schemas.microsoft.com/office/drawing/2014/main" id="{B3B93B0C-76B2-4D50-9260-013AB7D2730B}"/>
              </a:ext>
            </a:extLst>
          </p:cNvPr>
          <p:cNvSpPr txBox="1">
            <a:spLocks noChangeArrowheads="1"/>
          </p:cNvSpPr>
          <p:nvPr/>
        </p:nvSpPr>
        <p:spPr bwMode="auto">
          <a:xfrm>
            <a:off x="323850" y="333375"/>
            <a:ext cx="2309813" cy="55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000" b="1">
                <a:solidFill>
                  <a:srgbClr val="0000FF"/>
                </a:solidFill>
                <a:latin typeface="黑体" panose="02010609060101010101" pitchFamily="49" charset="-122"/>
                <a:ea typeface="黑体" panose="02010609060101010101" pitchFamily="49" charset="-122"/>
              </a:rPr>
              <a:t>4.</a:t>
            </a:r>
            <a:r>
              <a:rPr lang="zh-CN" altLang="en-US" sz="3000" b="1">
                <a:solidFill>
                  <a:srgbClr val="0000FF"/>
                </a:solidFill>
                <a:latin typeface="黑体" panose="02010609060101010101" pitchFamily="49" charset="-122"/>
                <a:ea typeface="黑体" panose="02010609060101010101" pitchFamily="49" charset="-122"/>
              </a:rPr>
              <a:t>隋的发展</a:t>
            </a:r>
          </a:p>
        </p:txBody>
      </p:sp>
      <p:sp>
        <p:nvSpPr>
          <p:cNvPr id="5" name="文本框 4">
            <a:extLst>
              <a:ext uri="{FF2B5EF4-FFF2-40B4-BE49-F238E27FC236}">
                <a16:creationId xmlns:a16="http://schemas.microsoft.com/office/drawing/2014/main" id="{5A58D311-2D71-401E-8AC3-935B934173DE}"/>
              </a:ext>
            </a:extLst>
          </p:cNvPr>
          <p:cNvSpPr txBox="1">
            <a:spLocks noChangeArrowheads="1"/>
          </p:cNvSpPr>
          <p:nvPr/>
        </p:nvSpPr>
        <p:spPr bwMode="auto">
          <a:xfrm>
            <a:off x="252413" y="981075"/>
            <a:ext cx="8628062" cy="169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30000"/>
              </a:lnSpc>
            </a:pPr>
            <a:r>
              <a:rPr lang="zh-CN" altLang="en-US" sz="2800" b="1">
                <a:latin typeface="黑体" panose="02010609060101010101" pitchFamily="49" charset="-122"/>
                <a:ea typeface="黑体" panose="02010609060101010101" pitchFamily="49" charset="-122"/>
              </a:rPr>
              <a:t>（</a:t>
            </a:r>
            <a:r>
              <a:rPr lang="en-US" altLang="zh-CN" sz="2800" b="1">
                <a:latin typeface="黑体" panose="02010609060101010101" pitchFamily="49" charset="-122"/>
                <a:ea typeface="黑体" panose="02010609060101010101" pitchFamily="49" charset="-122"/>
              </a:rPr>
              <a:t>1</a:t>
            </a:r>
            <a:r>
              <a:rPr lang="zh-CN" altLang="en-US" sz="2800" b="1">
                <a:latin typeface="黑体" panose="02010609060101010101" pitchFamily="49" charset="-122"/>
                <a:ea typeface="黑体" panose="02010609060101010101" pitchFamily="49" charset="-122"/>
              </a:rPr>
              <a:t>）措施：</a:t>
            </a:r>
            <a:r>
              <a:rPr lang="zh-CN" altLang="en-US" sz="2800" b="1">
                <a:latin typeface="黑体" panose="02010609060101010101" pitchFamily="49" charset="-122"/>
                <a:ea typeface="黑体" panose="02010609060101010101" pitchFamily="49" charset="-122"/>
                <a:sym typeface="宋体" panose="02010600030101010101" pitchFamily="2" charset="-122"/>
              </a:rPr>
              <a:t>①经济：发展经济，编订户籍，统一南北币制和度量衡制度②政治：加强中央集权，提高行政效率</a:t>
            </a:r>
          </a:p>
        </p:txBody>
      </p:sp>
      <p:sp>
        <p:nvSpPr>
          <p:cNvPr id="8" name="折角形 7">
            <a:extLst>
              <a:ext uri="{FF2B5EF4-FFF2-40B4-BE49-F238E27FC236}">
                <a16:creationId xmlns:a16="http://schemas.microsoft.com/office/drawing/2014/main" id="{C49F8891-9567-4005-AD36-BB9119AC83D6}"/>
              </a:ext>
            </a:extLst>
          </p:cNvPr>
          <p:cNvSpPr/>
          <p:nvPr/>
        </p:nvSpPr>
        <p:spPr>
          <a:xfrm>
            <a:off x="3748088" y="2781300"/>
            <a:ext cx="5019675" cy="3509963"/>
          </a:xfrm>
          <a:prstGeom prst="foldedCorner">
            <a:avLst/>
          </a:prstGeom>
          <a:solidFill>
            <a:schemeClr val="bg2">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2800" b="1" noProof="1">
              <a:solidFill>
                <a:srgbClr val="C00000"/>
              </a:solidFill>
              <a:latin typeface="楷体" panose="02010609060101010101" charset="-122"/>
              <a:ea typeface="楷体" panose="02010609060101010101" charset="-122"/>
              <a:sym typeface="+mn-ea"/>
            </a:endParaRPr>
          </a:p>
          <a:p>
            <a:pPr algn="ctr" eaLnBrk="1" hangingPunct="1">
              <a:defRPr/>
            </a:pPr>
            <a:endParaRPr lang="zh-CN" altLang="en-US" sz="2800" noProof="1"/>
          </a:p>
        </p:txBody>
      </p:sp>
      <p:sp>
        <p:nvSpPr>
          <p:cNvPr id="10" name="文本框 9">
            <a:extLst>
              <a:ext uri="{FF2B5EF4-FFF2-40B4-BE49-F238E27FC236}">
                <a16:creationId xmlns:a16="http://schemas.microsoft.com/office/drawing/2014/main" id="{A8F5C910-B065-4193-9B6A-AA2CD8837E1E}"/>
              </a:ext>
            </a:extLst>
          </p:cNvPr>
          <p:cNvSpPr txBox="1">
            <a:spLocks noChangeArrowheads="1"/>
          </p:cNvSpPr>
          <p:nvPr/>
        </p:nvSpPr>
        <p:spPr bwMode="auto">
          <a:xfrm>
            <a:off x="3851275" y="3013075"/>
            <a:ext cx="4916488" cy="3046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400" b="1">
                <a:solidFill>
                  <a:srgbClr val="0070C0"/>
                </a:solidFill>
                <a:latin typeface="楷体" panose="02010609060101010101" pitchFamily="49" charset="-122"/>
                <a:ea typeface="楷体" panose="02010609060101010101" pitchFamily="49" charset="-122"/>
                <a:sym typeface="宋体" panose="02010600030101010101" pitchFamily="2" charset="-122"/>
              </a:rPr>
              <a:t>    </a:t>
            </a:r>
            <a:r>
              <a:rPr lang="zh-CN" altLang="en-US" sz="2400" b="1">
                <a:solidFill>
                  <a:srgbClr val="0070C0"/>
                </a:solidFill>
                <a:latin typeface="楷体" panose="02010609060101010101" pitchFamily="49" charset="-122"/>
                <a:ea typeface="楷体" panose="02010609060101010101" pitchFamily="49" charset="-122"/>
                <a:sym typeface="宋体" panose="02010600030101010101" pitchFamily="2" charset="-122"/>
              </a:rPr>
              <a:t>隋文帝（</a:t>
            </a:r>
            <a:r>
              <a:rPr lang="en-US" altLang="zh-CN" sz="2400" b="1">
                <a:solidFill>
                  <a:srgbClr val="0070C0"/>
                </a:solidFill>
                <a:latin typeface="楷体" panose="02010609060101010101" pitchFamily="49" charset="-122"/>
                <a:ea typeface="楷体" panose="02010609060101010101" pitchFamily="49" charset="-122"/>
                <a:sym typeface="宋体" panose="02010600030101010101" pitchFamily="2" charset="-122"/>
              </a:rPr>
              <a:t>541—604</a:t>
            </a:r>
            <a:r>
              <a:rPr lang="zh-CN" altLang="en-US" sz="2400" b="1">
                <a:solidFill>
                  <a:srgbClr val="0070C0"/>
                </a:solidFill>
                <a:latin typeface="楷体" panose="02010609060101010101" pitchFamily="49" charset="-122"/>
                <a:ea typeface="楷体" panose="02010609060101010101" pitchFamily="49" charset="-122"/>
                <a:sym typeface="宋体" panose="02010600030101010101" pitchFamily="2" charset="-122"/>
              </a:rPr>
              <a:t>年），名杨坚，汉族，父亲辅助宇文泰建立北周，封隋国公。杨坚袭父爵，历任北周朝廷要职。建立隋朝以后，隋文帝实行一系列改革，并统一南北。开皇年间，社会经济有较大的发展。他本人勤于政务，崇尚节俭，是个有作为的皇帝</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ppt_x</p:attrName>
                                        </p:attrNameLst>
                                      </p:cBhvr>
                                      <p:tavLst>
                                        <p:tav tm="0">
                                          <p:val>
                                            <p:strVal val="#ppt_x-.2"/>
                                          </p:val>
                                        </p:tav>
                                        <p:tav tm="100000">
                                          <p:val>
                                            <p:strVal val="#ppt_x"/>
                                          </p:val>
                                        </p:tav>
                                      </p:tavLst>
                                    </p:anim>
                                    <p:anim calcmode="lin" valueType="num">
                                      <p:cBhvr>
                                        <p:cTn id="8" dur="1000" fill="hold"/>
                                        <p:tgtEl>
                                          <p:spTgt spid="5"/>
                                        </p:tgtEl>
                                        <p:attrNameLst>
                                          <p:attrName>ppt_y</p:attrName>
                                        </p:attrNameLst>
                                      </p:cBhvr>
                                      <p:tavLst>
                                        <p:tav tm="0">
                                          <p:val>
                                            <p:strVal val="#ppt_y"/>
                                          </p:val>
                                        </p:tav>
                                        <p:tav tm="100000">
                                          <p:val>
                                            <p:strVal val="#ppt_y"/>
                                          </p:val>
                                        </p:tav>
                                      </p:tavLst>
                                    </p:anim>
                                    <p:animEffect transition="in" filter="wipe(right)" prLst="gradientSize: 0.1">
                                      <p:cBhvr>
                                        <p:cTn id="9" dur="1000"/>
                                        <p:tgtEl>
                                          <p:spTgt spid="5"/>
                                        </p:tgtEl>
                                      </p:cBhvr>
                                    </p:animEffect>
                                  </p:childTnLst>
                                </p:cTn>
                              </p:par>
                            </p:childTnLst>
                          </p:cTn>
                        </p:par>
                      </p:childTnLst>
                    </p:cTn>
                  </p:par>
                  <p:par>
                    <p:cTn id="10" fill="hold" nodeType="clickPar">
                      <p:stCondLst>
                        <p:cond delay="indefinite"/>
                      </p:stCondLst>
                      <p:childTnLst>
                        <p:par>
                          <p:cTn id="11" fill="hold" nodeType="withGroup">
                            <p:stCondLst>
                              <p:cond delay="0"/>
                            </p:stCondLst>
                            <p:childTnLst>
                              <p:par>
                                <p:cTn id="12" presetID="2" presetClass="entr" presetSubtype="4" fill="hold" nodeType="clickEffect">
                                  <p:stCondLst>
                                    <p:cond delay="0"/>
                                  </p:stCondLst>
                                  <p:childTnLst>
                                    <p:set>
                                      <p:cBhvr>
                                        <p:cTn id="13" dur="1" fill="hold">
                                          <p:stCondLst>
                                            <p:cond delay="0"/>
                                          </p:stCondLst>
                                        </p:cTn>
                                        <p:tgtEl>
                                          <p:spTgt spid="1073742856"/>
                                        </p:tgtEl>
                                        <p:attrNameLst>
                                          <p:attrName>style.visibility</p:attrName>
                                        </p:attrNameLst>
                                      </p:cBhvr>
                                      <p:to>
                                        <p:strVal val="visible"/>
                                      </p:to>
                                    </p:set>
                                    <p:anim calcmode="lin" valueType="num">
                                      <p:cBhvr additive="base">
                                        <p:cTn id="14" dur="500" fill="hold"/>
                                        <p:tgtEl>
                                          <p:spTgt spid="1073742856"/>
                                        </p:tgtEl>
                                        <p:attrNameLst>
                                          <p:attrName>ppt_x</p:attrName>
                                        </p:attrNameLst>
                                      </p:cBhvr>
                                      <p:tavLst>
                                        <p:tav tm="0">
                                          <p:val>
                                            <p:strVal val="#ppt_x"/>
                                          </p:val>
                                        </p:tav>
                                        <p:tav tm="100000">
                                          <p:val>
                                            <p:strVal val="#ppt_x"/>
                                          </p:val>
                                        </p:tav>
                                      </p:tavLst>
                                    </p:anim>
                                    <p:anim calcmode="lin" valueType="num">
                                      <p:cBhvr additive="base">
                                        <p:cTn id="15" dur="500" fill="hold"/>
                                        <p:tgtEl>
                                          <p:spTgt spid="1073742856"/>
                                        </p:tgtEl>
                                        <p:attrNameLst>
                                          <p:attrName>ppt_y</p:attrName>
                                        </p:attrNameLst>
                                      </p:cBhvr>
                                      <p:tavLst>
                                        <p:tav tm="0">
                                          <p:val>
                                            <p:strVal val="1+#ppt_h/2"/>
                                          </p:val>
                                        </p:tav>
                                        <p:tav tm="100000">
                                          <p:val>
                                            <p:strVal val="#ppt_y"/>
                                          </p:val>
                                        </p:tav>
                                      </p:tavLst>
                                    </p:anim>
                                  </p:childTnLst>
                                </p:cTn>
                              </p:par>
                            </p:childTnLst>
                          </p:cTn>
                        </p:par>
                      </p:childTnLst>
                    </p:cTn>
                  </p:par>
                  <p:par>
                    <p:cTn id="16" fill="hold" nodeType="clickPar">
                      <p:stCondLst>
                        <p:cond delay="indefinite"/>
                      </p:stCondLst>
                      <p:childTnLst>
                        <p:par>
                          <p:cTn id="17" fill="hold" nodeType="withGroup">
                            <p:stCondLst>
                              <p:cond delay="0"/>
                            </p:stCondLst>
                            <p:childTnLst>
                              <p:par>
                                <p:cTn id="18" presetID="37"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000"/>
                                        <p:tgtEl>
                                          <p:spTgt spid="8"/>
                                        </p:tgtEl>
                                      </p:cBhvr>
                                    </p:animEffect>
                                    <p:anim calcmode="lin" valueType="num">
                                      <p:cBhvr>
                                        <p:cTn id="21" dur="1000" fill="hold"/>
                                        <p:tgtEl>
                                          <p:spTgt spid="8"/>
                                        </p:tgtEl>
                                        <p:attrNameLst>
                                          <p:attrName>ppt_x</p:attrName>
                                        </p:attrNameLst>
                                      </p:cBhvr>
                                      <p:tavLst>
                                        <p:tav tm="0">
                                          <p:val>
                                            <p:strVal val="#ppt_x"/>
                                          </p:val>
                                        </p:tav>
                                        <p:tav tm="100000">
                                          <p:val>
                                            <p:strVal val="#ppt_x"/>
                                          </p:val>
                                        </p:tav>
                                      </p:tavLst>
                                    </p:anim>
                                    <p:anim calcmode="lin" valueType="num">
                                      <p:cBhvr>
                                        <p:cTn id="22" dur="900" decel="100000" fill="hold"/>
                                        <p:tgtEl>
                                          <p:spTgt spid="8"/>
                                        </p:tgtEl>
                                        <p:attrNameLst>
                                          <p:attrName>ppt_y</p:attrName>
                                        </p:attrNameLst>
                                      </p:cBhvr>
                                      <p:tavLst>
                                        <p:tav tm="0">
                                          <p:val>
                                            <p:strVal val="#ppt_y+1"/>
                                          </p:val>
                                        </p:tav>
                                        <p:tav tm="100000">
                                          <p:val>
                                            <p:strVal val="#ppt_y-.03"/>
                                          </p:val>
                                        </p:tav>
                                      </p:tavLst>
                                    </p:anim>
                                    <p:anim calcmode="lin" valueType="num">
                                      <p:cBhvr>
                                        <p:cTn id="23"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par>
                                <p:cTn id="24" presetID="37" presetClass="entr" presetSubtype="0"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1000"/>
                                        <p:tgtEl>
                                          <p:spTgt spid="10"/>
                                        </p:tgtEl>
                                      </p:cBhvr>
                                    </p:animEffect>
                                    <p:anim calcmode="lin" valueType="num">
                                      <p:cBhvr>
                                        <p:cTn id="27" dur="1000" fill="hold"/>
                                        <p:tgtEl>
                                          <p:spTgt spid="10"/>
                                        </p:tgtEl>
                                        <p:attrNameLst>
                                          <p:attrName>ppt_x</p:attrName>
                                        </p:attrNameLst>
                                      </p:cBhvr>
                                      <p:tavLst>
                                        <p:tav tm="0">
                                          <p:val>
                                            <p:strVal val="#ppt_x"/>
                                          </p:val>
                                        </p:tav>
                                        <p:tav tm="100000">
                                          <p:val>
                                            <p:strVal val="#ppt_x"/>
                                          </p:val>
                                        </p:tav>
                                      </p:tavLst>
                                    </p:anim>
                                    <p:anim calcmode="lin" valueType="num">
                                      <p:cBhvr>
                                        <p:cTn id="28" dur="900" decel="100000" fill="hold"/>
                                        <p:tgtEl>
                                          <p:spTgt spid="10"/>
                                        </p:tgtEl>
                                        <p:attrNameLst>
                                          <p:attrName>ppt_y</p:attrName>
                                        </p:attrNameLst>
                                      </p:cBhvr>
                                      <p:tavLst>
                                        <p:tav tm="0">
                                          <p:val>
                                            <p:strVal val="#ppt_y+1"/>
                                          </p:val>
                                        </p:tav>
                                        <p:tav tm="100000">
                                          <p:val>
                                            <p:strVal val="#ppt_y-.03"/>
                                          </p:val>
                                        </p:tav>
                                      </p:tavLst>
                                    </p:anim>
                                    <p:anim calcmode="lin" valueType="num">
                                      <p:cBhvr>
                                        <p:cTn id="29"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bldLvl="0" animBg="1"/>
      <p:bldP spid="10" grpId="0"/>
    </p:bldLst>
  </p:timing>
</p:sld>
</file>

<file path=ppt/tags/tag1.xml><?xml version="1.0" encoding="utf-8"?>
<p:tagLst xmlns:a="http://schemas.openxmlformats.org/drawingml/2006/main" xmlns:r="http://schemas.openxmlformats.org/officeDocument/2006/relationships" xmlns:p="http://schemas.openxmlformats.org/presentationml/2006/main">
  <p:tag name="KSO_WM_SLIDE_ID" val="150995204"/>
  <p:tag name="KSO_WM_SLIDE_INDEX" val="5"/>
  <p:tag name="KSO_WM_SLIDE_ITEM_CNT" val="2"/>
  <p:tag name="KSO_WM_SLIDE_LAYOUT" val="a_l"/>
  <p:tag name="KSO_WM_SLIDE_LAYOUT_CNT" val="1_1"/>
  <p:tag name="KSO_WM_SLIDE_TYPE" val="text"/>
  <p:tag name="KSO_WM_BEAUTIFY_FLAG" val="#wm#"/>
  <p:tag name="KSO_WM_SLIDE_POSITION" val="132*185"/>
  <p:tag name="KSO_WM_SLIDE_SIZE" val="456*243"/>
  <p:tag name="KSO_WM_TEMPLATE_CATEGORY" val="diagram"/>
  <p:tag name="KSO_WM_TEMPLATE_INDEX" val="214"/>
  <p:tag name="KSO_WM_DIAGRAM_GROUP_CODE" val="l1-1"/>
  <p:tag name="KSO_WM_TAG_VERSION" val="1.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677</TotalTime>
  <Words>2130</Words>
  <Application>Microsoft Office PowerPoint</Application>
  <PresentationFormat>全屏显示(4:3)</PresentationFormat>
  <Paragraphs>192</Paragraphs>
  <Slides>33</Slides>
  <Notes>6</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33</vt:i4>
      </vt:variant>
    </vt:vector>
  </HeadingPairs>
  <TitlesOfParts>
    <vt:vector size="46" baseType="lpstr">
      <vt:lpstr>黑体</vt:lpstr>
      <vt:lpstr>华文行楷</vt:lpstr>
      <vt:lpstr>华文新魏</vt:lpstr>
      <vt:lpstr>楷体</vt:lpstr>
      <vt:lpstr>隶书</vt:lpstr>
      <vt:lpstr>宋体</vt:lpstr>
      <vt:lpstr>微软雅黑</vt:lpstr>
      <vt:lpstr>Arial</vt:lpstr>
      <vt:lpstr>Calibri</vt:lpstr>
      <vt:lpstr>Tahoma</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会玲 郭</cp:lastModifiedBy>
  <cp:revision>209</cp:revision>
  <dcterms:created xsi:type="dcterms:W3CDTF">2018-01-05T01:09:53Z</dcterms:created>
  <dcterms:modified xsi:type="dcterms:W3CDTF">2020-02-24T05:41:01Z</dcterms:modified>
</cp:coreProperties>
</file>

<file path=docProps/thumbnail.jpeg>
</file>